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Cormorant Garamond Medium Italics" pitchFamily="2" charset="77"/>
      <p:regular r:id="rId10"/>
      <p:italic r:id="rId11"/>
    </p:embeddedFont>
    <p:embeddedFont>
      <p:font typeface="Cormorant SC Medium" pitchFamily="2" charset="77"/>
      <p:regular r:id="rId12"/>
    </p:embeddedFont>
    <p:embeddedFont>
      <p:font typeface="Cormorant SC Semi-Bold" pitchFamily="2" charset="77"/>
      <p:regular r:id="rId13"/>
      <p:bold r:id="rId14"/>
    </p:embeddedFont>
    <p:embeddedFont>
      <p:font typeface="HK Grotesk" pitchFamily="2" charset="77"/>
      <p:regular r:id="rId15"/>
    </p:embeddedFont>
    <p:embeddedFont>
      <p:font typeface="HK Grotesk Bold" pitchFamily="2" charset="77"/>
      <p:regular r:id="rId16"/>
      <p:bold r:id="rId17"/>
    </p:embeddedFont>
    <p:embeddedFont>
      <p:font typeface="HK Grotesk Italics" pitchFamily="2" charset="77"/>
      <p:regular r:id="rId18"/>
      <p:italic r:id="rId19"/>
    </p:embeddedFont>
    <p:embeddedFont>
      <p:font typeface="HK Grotesk Light" pitchFamily="2" charset="77"/>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85B9C-4422-FD44-8F2E-98DD967766DD}" v="2" dt="2024-11-07T20:14:44.9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32" autoAdjust="0"/>
  </p:normalViewPr>
  <p:slideViewPr>
    <p:cSldViewPr>
      <p:cViewPr varScale="1">
        <p:scale>
          <a:sx n="103" d="100"/>
          <a:sy n="103" d="100"/>
        </p:scale>
        <p:origin x="14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ne GERVOT" userId="a74ccccd-9a09-4e3f-89ba-f821c885cacc" providerId="ADAL" clId="{1B085B9C-4422-FD44-8F2E-98DD967766DD}"/>
    <pc:docChg chg="undo custSel modSld">
      <pc:chgData name="Maxine GERVOT" userId="a74ccccd-9a09-4e3f-89ba-f821c885cacc" providerId="ADAL" clId="{1B085B9C-4422-FD44-8F2E-98DD967766DD}" dt="2024-11-13T14:22:04.490" v="7" actId="20577"/>
      <pc:docMkLst>
        <pc:docMk/>
      </pc:docMkLst>
      <pc:sldChg chg="modNotesTx">
        <pc:chgData name="Maxine GERVOT" userId="a74ccccd-9a09-4e3f-89ba-f821c885cacc" providerId="ADAL" clId="{1B085B9C-4422-FD44-8F2E-98DD967766DD}" dt="2024-11-13T14:22:04.490" v="7" actId="20577"/>
        <pc:sldMkLst>
          <pc:docMk/>
          <pc:sldMk cId="0" sldId="258"/>
        </pc:sldMkLst>
      </pc:sldChg>
      <pc:sldChg chg="modNotesTx">
        <pc:chgData name="Maxine GERVOT" userId="a74ccccd-9a09-4e3f-89ba-f821c885cacc" providerId="ADAL" clId="{1B085B9C-4422-FD44-8F2E-98DD967766DD}" dt="2024-11-13T14:22:03.446" v="5" actId="20577"/>
        <pc:sldMkLst>
          <pc:docMk/>
          <pc:sldMk cId="0" sldId="259"/>
        </pc:sldMkLst>
      </pc:sldChg>
    </pc:docChg>
  </pc:docChgLst>
  <pc:docChgLst>
    <pc:chgData name="Maxine GERVOT" userId="a74ccccd-9a09-4e3f-89ba-f821c885cacc" providerId="ADAL" clId="{2A03C668-9FA2-514D-A8BC-BF33C9C73FAF}"/>
    <pc:docChg chg="modSld">
      <pc:chgData name="Maxine GERVOT" userId="a74ccccd-9a09-4e3f-89ba-f821c885cacc" providerId="ADAL" clId="{2A03C668-9FA2-514D-A8BC-BF33C9C73FAF}" dt="2024-11-08T09:21:55.556" v="12" actId="20577"/>
      <pc:docMkLst>
        <pc:docMk/>
      </pc:docMkLst>
      <pc:sldChg chg="modSp modNotesTx">
        <pc:chgData name="Maxine GERVOT" userId="a74ccccd-9a09-4e3f-89ba-f821c885cacc" providerId="ADAL" clId="{2A03C668-9FA2-514D-A8BC-BF33C9C73FAF}" dt="2024-11-08T09:21:55.556" v="12" actId="20577"/>
        <pc:sldMkLst>
          <pc:docMk/>
          <pc:sldMk cId="0" sldId="260"/>
        </pc:sldMkLst>
        <pc:spChg chg="mod">
          <ac:chgData name="Maxine GERVOT" userId="a74ccccd-9a09-4e3f-89ba-f821c885cacc" providerId="ADAL" clId="{2A03C668-9FA2-514D-A8BC-BF33C9C73FAF}" dt="2024-11-08T09:21:55.556" v="12" actId="20577"/>
          <ac:spMkLst>
            <pc:docMk/>
            <pc:sldMk cId="0" sldId="260"/>
            <ac:spMk id="18" creationId="{00000000-0000-0000-0000-000000000000}"/>
          </ac:spMkLst>
        </pc:spChg>
      </pc:sldChg>
      <pc:sldChg chg="modNotesTx">
        <pc:chgData name="Maxine GERVOT" userId="a74ccccd-9a09-4e3f-89ba-f821c885cacc" providerId="ADAL" clId="{2A03C668-9FA2-514D-A8BC-BF33C9C73FAF}" dt="2024-11-08T09:20:20.451" v="1" actId="22"/>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13462D-4627-DD43-AB16-A82C91827C74}" type="datetimeFigureOut">
              <a:rPr lang="fr-FR" smtClean="0"/>
              <a:t>13/11/2024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F4E1B-28FC-3C4A-8D3B-0CD4F8FD87C4}" type="slidenum">
              <a:rPr lang="fr-FR" smtClean="0"/>
              <a:t>‹N°›</a:t>
            </a:fld>
            <a:endParaRPr lang="fr-FR"/>
          </a:p>
        </p:txBody>
      </p:sp>
    </p:spTree>
    <p:extLst>
      <p:ext uri="{BB962C8B-B14F-4D97-AF65-F5344CB8AC3E}">
        <p14:creationId xmlns:p14="http://schemas.microsoft.com/office/powerpoint/2010/main" val="2072847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effectLst/>
                <a:latin typeface="Helvetica Neue" panose="02000503000000020004" pitchFamily="2" charset="0"/>
              </a:rPr>
              <a:t>Archimède, né vers 287 av. J.-C. à Syracuse, en Sicile, et mort en 212 av. J.-C., est l'un des plus grands scientifiques et inventeurs de l'Antiquité. Mathématicien, physicien, ingénieur, inventeur et astronome, il est souvent considéré comme l'un des fondateurs des mathématiques appliquées et de la physique théorique.</a:t>
            </a:r>
          </a:p>
          <a:p>
            <a:r>
              <a:rPr lang="fr-FR">
                <a:effectLst/>
                <a:latin typeface="Helvetica Neue" panose="02000503000000020004" pitchFamily="2" charset="0"/>
              </a:rPr>
              <a:t>Sa jeunesse et son éducation furent marquées par son séjour à Alexandrie, en Égypte, où se trouvait la plus grande école de connaissances de l'époque : la célèbre </a:t>
            </a:r>
            <a:r>
              <a:rPr lang="fr-FR" b="1">
                <a:effectLst/>
                <a:latin typeface="Helvetica Neue" panose="02000503000000020004" pitchFamily="2" charset="0"/>
              </a:rPr>
              <a:t>école d'Alexandrie,</a:t>
            </a:r>
            <a:r>
              <a:rPr lang="fr-FR">
                <a:effectLst/>
                <a:latin typeface="Helvetica Neue" panose="02000503000000020004" pitchFamily="2" charset="0"/>
              </a:rPr>
              <a:t> un haut lieu de recherche et de savoir dans le monde antique."</a:t>
            </a:r>
          </a:p>
          <a:p>
            <a:r>
              <a:rPr lang="fr-FR">
                <a:effectLst/>
                <a:latin typeface="Helvetica Neue" panose="02000503000000020004" pitchFamily="2" charset="0"/>
              </a:rPr>
              <a:t>À Alexandrie, Archimède eut l'occasion d'étudier aux côtés de brillants esprits de l'époque et d'avoir accès à un nombre impressionnant d'écrits et de manuscrits. Parmi ses contemporains, on trouve notamment </a:t>
            </a:r>
            <a:r>
              <a:rPr lang="fr-FR" b="1">
                <a:effectLst/>
                <a:latin typeface="Helvetica Neue" panose="02000503000000020004" pitchFamily="2" charset="0"/>
              </a:rPr>
              <a:t>Euclide</a:t>
            </a:r>
            <a:r>
              <a:rPr lang="fr-FR">
                <a:effectLst/>
                <a:latin typeface="Helvetica Neue" panose="02000503000000020004" pitchFamily="2" charset="0"/>
              </a:rPr>
              <a:t>, qui avait déjà laissé une forte empreinte en mathématiques, ainsi que des savants comme </a:t>
            </a:r>
            <a:r>
              <a:rPr lang="fr-FR" b="1">
                <a:effectLst/>
                <a:latin typeface="Helvetica Neue" panose="02000503000000020004" pitchFamily="2" charset="0"/>
              </a:rPr>
              <a:t>Eratosthène</a:t>
            </a:r>
            <a:r>
              <a:rPr lang="fr-FR">
                <a:effectLst/>
                <a:latin typeface="Helvetica Neue" panose="02000503000000020004" pitchFamily="2" charset="0"/>
              </a:rPr>
              <a:t>, qui mesurera la circonférence de la Terre, et </a:t>
            </a:r>
            <a:r>
              <a:rPr lang="fr-FR" b="1">
                <a:effectLst/>
                <a:latin typeface="Helvetica Neue" panose="02000503000000020004" pitchFamily="2" charset="0"/>
              </a:rPr>
              <a:t>Conon de Samos</a:t>
            </a:r>
            <a:r>
              <a:rPr lang="fr-FR">
                <a:effectLst/>
                <a:latin typeface="Helvetica Neue" panose="02000503000000020004" pitchFamily="2" charset="0"/>
              </a:rPr>
              <a:t>, un astronome et mathématicien avec qui Archimède entretenait une correspondance régulière.</a:t>
            </a:r>
          </a:p>
          <a:p>
            <a:r>
              <a:rPr lang="fr-FR">
                <a:effectLst/>
                <a:latin typeface="Helvetica Neue" panose="02000503000000020004" pitchFamily="2" charset="0"/>
              </a:rPr>
              <a:t>Là-bas, il apprit les fondements mathématiques de ses futurs travaux et développa sa capacité à appliquer les principes mathématiques aux problèmes concrets du monde physique. </a:t>
            </a:r>
          </a:p>
          <a:p>
            <a:r>
              <a:rPr lang="fr-FR">
                <a:effectLst/>
                <a:latin typeface="Helvetica Neue" panose="02000503000000020004" pitchFamily="2" charset="0"/>
              </a:rPr>
              <a:t>Son héritage scientifique a influencé des générations de savants et d'ingénieurs à travers les siècles, faisant de lui une figure emblématique de l’histoire des sciences et des mathématiques.</a:t>
            </a:r>
          </a:p>
          <a:p>
            <a:endParaRPr lang="fr-FR" dirty="0"/>
          </a:p>
        </p:txBody>
      </p:sp>
      <p:sp>
        <p:nvSpPr>
          <p:cNvPr id="4" name="Espace réservé du numéro de diapositive 3"/>
          <p:cNvSpPr>
            <a:spLocks noGrp="1"/>
          </p:cNvSpPr>
          <p:nvPr>
            <p:ph type="sldNum" sz="quarter" idx="5"/>
          </p:nvPr>
        </p:nvSpPr>
        <p:spPr/>
        <p:txBody>
          <a:bodyPr/>
          <a:lstStyle/>
          <a:p>
            <a:fld id="{0F1F4E1B-28FC-3C4A-8D3B-0CD4F8FD87C4}" type="slidenum">
              <a:rPr lang="fr-FR" smtClean="0"/>
              <a:t>3</a:t>
            </a:fld>
            <a:endParaRPr lang="fr-FR"/>
          </a:p>
        </p:txBody>
      </p:sp>
    </p:spTree>
    <p:extLst>
      <p:ext uri="{BB962C8B-B14F-4D97-AF65-F5344CB8AC3E}">
        <p14:creationId xmlns:p14="http://schemas.microsoft.com/office/powerpoint/2010/main" val="15695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effectLst/>
                <a:latin typeface="Helvetica Neue" panose="02000503000000020004" pitchFamily="2" charset="0"/>
              </a:rPr>
              <a:t>Son travail s'est concentré sur plusieurs domaines, notamment la géométrie, l'hydrostatique et la mécanique.L'une de ses contributions les plus célèbres est le </a:t>
            </a:r>
            <a:r>
              <a:rPr lang="fr-FR" b="1">
                <a:effectLst/>
                <a:latin typeface="Helvetica Neue" panose="02000503000000020004" pitchFamily="2" charset="0"/>
              </a:rPr>
              <a:t>principe d'Archimède</a:t>
            </a:r>
            <a:r>
              <a:rPr lang="fr-FR">
                <a:effectLst/>
                <a:latin typeface="Helvetica Neue" panose="02000503000000020004" pitchFamily="2" charset="0"/>
              </a:rPr>
              <a:t>, qui décrit le phénomène de poussée qu'un liquide exerce sur un corps immergé, et qui est à l'origine de son célèbre cri "Eurêka !" </a:t>
            </a:r>
          </a:p>
          <a:p>
            <a:r>
              <a:rPr lang="fr-FR">
                <a:effectLst/>
                <a:latin typeface="Helvetica Neue" panose="02000503000000020004" pitchFamily="2" charset="0"/>
              </a:rPr>
              <a:t>Archimède aurait conçu un modèle mécanique du système solaire pour démontrer les mouvements des planètes, anticipant les horloges astronomiques de plusieurs siècles. : Planétarium mécanique</a:t>
            </a:r>
          </a:p>
          <a:p>
            <a:r>
              <a:rPr lang="fr-FR" b="1">
                <a:effectLst/>
                <a:latin typeface="Helvetica Neue" panose="02000503000000020004" pitchFamily="2" charset="0"/>
              </a:rPr>
              <a:t>Vis d'Archimède</a:t>
            </a:r>
            <a:r>
              <a:rPr lang="fr-FR">
                <a:effectLst/>
                <a:latin typeface="Helvetica Neue" panose="02000503000000020004" pitchFamily="2" charset="0"/>
              </a:rPr>
              <a:t> : Un dispositif pour pomper de l'eau ou des liquides, encore utilisé aujourd’hui pour des applications agricoles et industrielles.</a:t>
            </a:r>
          </a:p>
          <a:p>
            <a:r>
              <a:rPr lang="fr-FR" b="1">
                <a:effectLst/>
                <a:latin typeface="Helvetica Neue" panose="02000503000000020004" pitchFamily="2" charset="0"/>
              </a:rPr>
              <a:t>Les miroirs ardents</a:t>
            </a:r>
            <a:r>
              <a:rPr lang="fr-FR">
                <a:effectLst/>
                <a:latin typeface="Helvetica Neue" panose="02000503000000020004" pitchFamily="2" charset="0"/>
              </a:rPr>
              <a:t> : Il aurait utilisé des miroirs pour concentrer les rayons du soleil et incendier les navires romains (bien que cette invention soit débattue historiquement).</a:t>
            </a:r>
          </a:p>
          <a:p>
            <a:r>
              <a:rPr lang="fr-FR" b="1">
                <a:effectLst/>
                <a:latin typeface="Helvetica Neue" panose="02000503000000020004" pitchFamily="2" charset="0"/>
              </a:rPr>
              <a:t>La spirale d'Archimède</a:t>
            </a:r>
            <a:r>
              <a:rPr lang="fr-FR">
                <a:effectLst/>
                <a:latin typeface="Helvetica Neue" panose="02000503000000020004" pitchFamily="2" charset="0"/>
              </a:rPr>
              <a:t> : Étudiant les propriétés de cette courbe enroulée, Archimède explora la géométrie des spirales, ce qui influença les recherches en mathématiques et en mécanique.</a:t>
            </a:r>
          </a:p>
          <a:p>
            <a:r>
              <a:rPr lang="fr-FR" b="1">
                <a:effectLst/>
                <a:latin typeface="Helvetica Neue" panose="02000503000000020004" pitchFamily="2" charset="0"/>
              </a:rPr>
              <a:t>Sommation des séries infinies</a:t>
            </a:r>
            <a:r>
              <a:rPr lang="fr-FR">
                <a:effectLst/>
                <a:latin typeface="Helvetica Neue" panose="02000503000000020004" pitchFamily="2" charset="0"/>
              </a:rPr>
              <a:t> : Archimède fut parmi les premiers à utiliser la méthode de sommation des séries pour calculer des surfaces et volumes.</a:t>
            </a:r>
          </a:p>
          <a:p>
            <a:endParaRPr lang="fr-FR" dirty="0"/>
          </a:p>
        </p:txBody>
      </p:sp>
      <p:sp>
        <p:nvSpPr>
          <p:cNvPr id="4" name="Espace réservé du numéro de diapositive 3"/>
          <p:cNvSpPr>
            <a:spLocks noGrp="1"/>
          </p:cNvSpPr>
          <p:nvPr>
            <p:ph type="sldNum" sz="quarter" idx="5"/>
          </p:nvPr>
        </p:nvSpPr>
        <p:spPr/>
        <p:txBody>
          <a:bodyPr/>
          <a:lstStyle/>
          <a:p>
            <a:fld id="{0F1F4E1B-28FC-3C4A-8D3B-0CD4F8FD87C4}" type="slidenum">
              <a:rPr lang="fr-FR" smtClean="0"/>
              <a:t>4</a:t>
            </a:fld>
            <a:endParaRPr lang="fr-FR"/>
          </a:p>
        </p:txBody>
      </p:sp>
    </p:spTree>
    <p:extLst>
      <p:ext uri="{BB962C8B-B14F-4D97-AF65-F5344CB8AC3E}">
        <p14:creationId xmlns:p14="http://schemas.microsoft.com/office/powerpoint/2010/main" val="583498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UICTFontTextStyleBody"/>
              </a:rPr>
              <a:t>Le nombre i (prononcé "pi") est une constante mathématique qui représente le rapport entre la circonférence d'un cercle (périmètre d’un cercle) et son diamètre. </a:t>
            </a:r>
            <a:endParaRPr lang="fr-FR" dirty="0">
              <a:effectLst/>
              <a:latin typeface=".AppleSystemUIFont"/>
            </a:endParaRPr>
          </a:p>
          <a:p>
            <a:br>
              <a:rPr lang="fr-FR" dirty="0">
                <a:effectLst/>
                <a:latin typeface=".AppleSystemUIFont"/>
              </a:rPr>
            </a:br>
            <a:endParaRPr lang="fr-FR" dirty="0">
              <a:effectLst/>
              <a:latin typeface=".AppleSystemUIFont"/>
            </a:endParaRPr>
          </a:p>
          <a:p>
            <a:r>
              <a:rPr lang="fr-FR" b="0" i="0" dirty="0">
                <a:effectLst/>
                <a:latin typeface="UICTFontTextStyleBody"/>
              </a:rPr>
              <a:t>Les géomètres grec de l’Antiquité savent que la circonférence d’un cercle et son diamètre varie de façon proportionnelle. On prend par exemple un cercle de diamètre, 4 cm (12,5cm de périmètre) et un cercle de diamètre 7 cm (22cm), pour chacun on divise la circonférence du cercle par son diamètre et on trouve à chaque fois le même nombre, c’est-à-dire pi. Et ceci est vrai pour n’importe quel cercle. </a:t>
            </a:r>
            <a:endParaRPr lang="fr-FR" dirty="0">
              <a:effectLst/>
              <a:latin typeface=".AppleSystemUIFont"/>
            </a:endParaRPr>
          </a:p>
          <a:p>
            <a:r>
              <a:rPr lang="fr-FR" b="0" i="0" dirty="0">
                <a:effectLst/>
                <a:latin typeface="UICTFontTextStyleBody"/>
              </a:rPr>
              <a:t>En d'autres termes, pour n'importe quel cercle, si on divise la longueur de la circonférence par celle du diamètre, on obtient toujours la même valeur : pi </a:t>
            </a:r>
            <a:endParaRPr lang="fr-FR" dirty="0">
              <a:effectLst/>
              <a:latin typeface=".AppleSystemUIFont"/>
            </a:endParaRPr>
          </a:p>
          <a:p>
            <a:br>
              <a:rPr lang="fr-FR" dirty="0">
                <a:effectLst/>
                <a:latin typeface=".AppleSystemUIFont"/>
              </a:rPr>
            </a:br>
            <a:endParaRPr lang="fr-FR" dirty="0">
              <a:effectLst/>
              <a:latin typeface=".AppleSystemUIFont"/>
            </a:endParaRPr>
          </a:p>
          <a:p>
            <a:r>
              <a:rPr lang="fr-FR" b="0" i="0" dirty="0">
                <a:effectLst/>
                <a:latin typeface="UICTFontTextStyleBody"/>
              </a:rPr>
              <a:t>Le nombre pi est approximativement égal à 3,14159, mais il possède une infinité de chiffres après la virgule sans jamais se répéter. Il est donc irrationnel, ce qui signifie qu'il ne peut pas être exprimé exactement sous forme de fraction</a:t>
            </a:r>
            <a:endParaRPr lang="fr-FR" dirty="0">
              <a:effectLst/>
              <a:latin typeface=".AppleSystemUIFont"/>
            </a:endParaRPr>
          </a:p>
          <a:p>
            <a:r>
              <a:rPr lang="fr-FR" b="0" i="0" dirty="0">
                <a:effectLst/>
                <a:latin typeface="UICTFontTextStyleBody"/>
              </a:rPr>
              <a:t>Les décimales de pi ont été une source de recherche des savants depuis près de 4000ans, en effet, l'utilisation de pi remonte à l'Antiquité. Une des plus anciennes approximations de pi se trouve sur le célèbre papyrus ring copie par le scribe </a:t>
            </a:r>
            <a:r>
              <a:rPr lang="fr-FR" b="0" i="0" dirty="0" err="1">
                <a:effectLst/>
                <a:latin typeface="UICTFontTextStyleBody"/>
              </a:rPr>
              <a:t>Amés</a:t>
            </a:r>
            <a:r>
              <a:rPr lang="fr-FR" b="0" i="0" dirty="0">
                <a:effectLst/>
                <a:latin typeface="UICTFontTextStyleBody"/>
              </a:rPr>
              <a:t>. On peut y lire dessus la citation suivante : « l’aire du cercle de diamètre, neuf coudées est égal à celle du carré de huit coudées » (coudées : ancienne mesure de longueur). Elle affirme que l'aire du cercle (diamètre de 9 coudées) est égale à l'aire du carré (côté de 8 coudées). C'est une approximation, car si on calcule l'aire du cercle précisément, on obtient une valeur proche, mais pas identique, à celle du carré. Des civilisations comme les Egyptiens et les Babyloniens avaient déjà des approximations de cette constante, mais c'est à partir du </a:t>
            </a:r>
            <a:r>
              <a:rPr lang="fr-FR" b="0" i="0" dirty="0" err="1">
                <a:effectLst/>
                <a:latin typeface="UICTFontTextStyleBody"/>
              </a:rPr>
              <a:t>XVIlle</a:t>
            </a:r>
            <a:r>
              <a:rPr lang="fr-FR" b="0" i="0" dirty="0">
                <a:effectLst/>
                <a:latin typeface="UICTFontTextStyleBody"/>
              </a:rPr>
              <a:t> siècle que son usage s'est généralisé et que la lettre grecque pi a été adoptée pour le représenter, grâce notamment à des mathématiciens comme Leonard Euler qui ont trouvé des formules.</a:t>
            </a:r>
            <a:endParaRPr lang="fr-FR" dirty="0">
              <a:effectLst/>
              <a:latin typeface=".AppleSystemUIFont"/>
            </a:endParaRPr>
          </a:p>
          <a:p>
            <a:r>
              <a:rPr lang="fr-FR" b="0" i="0" dirty="0">
                <a:effectLst/>
                <a:latin typeface="UICTFontTextStyleBody"/>
              </a:rPr>
              <a:t>pi est aujourd’hui omniprésent dans les mathématiques et les sciences. On le retrouve non seulement en géométrie (cercle, sphères, cylindres) mais aussi en trigonométrie, en analyse, en physique, en statistiques, et bien d'autres domaines. Il apparaît même dans certaines formules liées à des phénomènes naturels comme les ondes et les cercles de propagation.</a:t>
            </a:r>
            <a:endParaRPr lang="fr-FR" dirty="0">
              <a:effectLst/>
              <a:latin typeface=".AppleSystemUIFont"/>
            </a:endParaRPr>
          </a:p>
          <a:p>
            <a:br>
              <a:rPr lang="fr-FR" dirty="0">
                <a:effectLst/>
                <a:latin typeface=".AppleSystemUIFont"/>
              </a:rPr>
            </a:br>
            <a:endParaRPr lang="fr-FR" dirty="0">
              <a:effectLst/>
              <a:latin typeface=".AppleSystemUIFont"/>
            </a:endParaRPr>
          </a:p>
          <a:p>
            <a:r>
              <a:rPr lang="fr-FR" b="0" i="0" dirty="0">
                <a:effectLst/>
                <a:latin typeface="UICTFontTextStyleBody"/>
              </a:rPr>
              <a:t>En conclusion, i est spécial car sa valeur ne change jamais, peu importe la taille du cercle. C'est un nombre constant et universel pour tous les cercles. Ce qui est particulier, c'est que i est un nombre irrationnel : il ne peut pas être écrit comme une fraction simple, et ses chiffres après la virgule continuent à l'infini sans former de répétition.</a:t>
            </a:r>
            <a:endParaRPr lang="fr-FR" dirty="0">
              <a:effectLst/>
              <a:latin typeface=".AppleSystemUIFont"/>
            </a:endParaRPr>
          </a:p>
          <a:p>
            <a:endParaRPr lang="fr-FR" dirty="0"/>
          </a:p>
        </p:txBody>
      </p:sp>
      <p:sp>
        <p:nvSpPr>
          <p:cNvPr id="4" name="Espace réservé du numéro de diapositive 3"/>
          <p:cNvSpPr>
            <a:spLocks noGrp="1"/>
          </p:cNvSpPr>
          <p:nvPr>
            <p:ph type="sldNum" sz="quarter" idx="5"/>
          </p:nvPr>
        </p:nvSpPr>
        <p:spPr/>
        <p:txBody>
          <a:bodyPr/>
          <a:lstStyle/>
          <a:p>
            <a:fld id="{0F1F4E1B-28FC-3C4A-8D3B-0CD4F8FD87C4}" type="slidenum">
              <a:rPr lang="fr-FR" smtClean="0"/>
              <a:t>5</a:t>
            </a:fld>
            <a:endParaRPr lang="fr-FR"/>
          </a:p>
        </p:txBody>
      </p:sp>
    </p:spTree>
    <p:extLst>
      <p:ext uri="{BB962C8B-B14F-4D97-AF65-F5344CB8AC3E}">
        <p14:creationId xmlns:p14="http://schemas.microsoft.com/office/powerpoint/2010/main" val="72598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effectLst/>
                <a:latin typeface="UICTFontTextStyleBody"/>
              </a:rPr>
              <a:t>Syracuse </a:t>
            </a:r>
            <a:r>
              <a:rPr lang="fr-FR" b="0" i="0" dirty="0" err="1">
                <a:effectLst/>
                <a:latin typeface="UICTFontTextStyleBody"/>
              </a:rPr>
              <a:t>Archimède</a:t>
            </a:r>
            <a:r>
              <a:rPr lang="fr-FR" b="0" i="0" dirty="0">
                <a:effectLst/>
                <a:latin typeface="UICTFontTextStyleBody"/>
              </a:rPr>
              <a:t> s’est rendu célèbre pour avoir découvert une valeur approchée très précise du nombre pi. </a:t>
            </a:r>
            <a:endParaRPr lang="fr-FR" dirty="0">
              <a:effectLst/>
              <a:latin typeface=".AppleSystemUIFont"/>
            </a:endParaRPr>
          </a:p>
          <a:p>
            <a:br>
              <a:rPr lang="fr-FR" dirty="0">
                <a:effectLst/>
                <a:latin typeface=".AppleSystemUIFont"/>
              </a:rPr>
            </a:br>
            <a:endParaRPr lang="fr-FR" dirty="0">
              <a:effectLst/>
              <a:latin typeface=".AppleSystemUIFont"/>
            </a:endParaRPr>
          </a:p>
          <a:p>
            <a:r>
              <a:rPr lang="fr-FR" b="0" i="0" dirty="0">
                <a:effectLst/>
                <a:latin typeface="UICTFontTextStyleBody"/>
              </a:rPr>
              <a:t>Pour cela, il s’inspire d’une méthode qui s’appelle la méthode </a:t>
            </a:r>
            <a:r>
              <a:rPr lang="fr-FR" b="0" i="0" dirty="0" err="1">
                <a:effectLst/>
                <a:latin typeface="UICTFontTextStyleBody"/>
              </a:rPr>
              <a:t>d’exhausion</a:t>
            </a:r>
            <a:r>
              <a:rPr lang="fr-FR" b="0" i="0" dirty="0">
                <a:effectLst/>
                <a:latin typeface="UICTFontTextStyleBody"/>
              </a:rPr>
              <a:t> du à </a:t>
            </a:r>
            <a:r>
              <a:rPr lang="fr-FR" b="0" i="0" dirty="0" err="1">
                <a:effectLst/>
                <a:latin typeface="UICTFontTextStyleBody"/>
              </a:rPr>
              <a:t>Eudoxe</a:t>
            </a:r>
            <a:r>
              <a:rPr lang="fr-FR" b="0" i="0" dirty="0">
                <a:effectLst/>
                <a:latin typeface="UICTFontTextStyleBody"/>
              </a:rPr>
              <a:t> et qui consiste à encadrer un cercle de rayon un par des polygones réguliers dont il sait calculer le périmètre de façon précise. En effet, il ne peut pas calculer la circonférence de notre cercle puisque cette circonférence se calcule à l’aide d’une formule qui dépend de pi. Or or on a bien compris que l’objectif c’est de calculer une valeur approchée d’une nombre pi donc c’est ce qu’il fait : il va construire des polygones aussi proche que possible du cercle à l’extérieur et à l’intérieur et et en augmentant le nombre de côtés des polygones ce qui va lui permettre d’obtenir un encadrement de plus en plus précis. Il applique cette méthode jusqu’à obtenir un polygone de 96 côtés. Il va donc s’amuser à calculer de façon précise le périmètre de polygone à l’extérieur et à l’intérieur qui possède 96 côté. Avec ça , il obtient une valeur approchée de la circonférence pour ensuite en déduire un encadrement de pi qui est le suivant :  3+ 10/71 &lt; pi &lt; 3+(1/7) ce qui fait environ 3,14 185.</a:t>
            </a:r>
            <a:endParaRPr lang="fr-FR" dirty="0">
              <a:effectLst/>
              <a:latin typeface=".AppleSystemUIFont"/>
            </a:endParaRPr>
          </a:p>
          <a:p>
            <a:r>
              <a:rPr lang="fr-FR" b="0" i="0" dirty="0">
                <a:effectLst/>
                <a:latin typeface="UICTFontTextStyleBody"/>
              </a:rPr>
              <a:t> Il faut savoir que ceci était absolument remarquable, puisque l’on se trouve à une époque où on ne dispose pas encore d’un système de numération performant comme le nôtre, et surtout les figures se dessine souvent sur la pierre ou même sur le sable.</a:t>
            </a:r>
            <a:endParaRPr lang="fr-FR" dirty="0">
              <a:effectLst/>
              <a:latin typeface=".AppleSystemUIFont"/>
            </a:endParaRPr>
          </a:p>
          <a:p>
            <a:endParaRPr lang="fr-FR" dirty="0"/>
          </a:p>
        </p:txBody>
      </p:sp>
      <p:sp>
        <p:nvSpPr>
          <p:cNvPr id="4" name="Espace réservé du numéro de diapositive 3"/>
          <p:cNvSpPr>
            <a:spLocks noGrp="1"/>
          </p:cNvSpPr>
          <p:nvPr>
            <p:ph type="sldNum" sz="quarter" idx="5"/>
          </p:nvPr>
        </p:nvSpPr>
        <p:spPr/>
        <p:txBody>
          <a:bodyPr/>
          <a:lstStyle/>
          <a:p>
            <a:fld id="{0F1F4E1B-28FC-3C4A-8D3B-0CD4F8FD87C4}" type="slidenum">
              <a:rPr lang="fr-FR" smtClean="0"/>
              <a:t>6</a:t>
            </a:fld>
            <a:endParaRPr lang="fr-FR"/>
          </a:p>
        </p:txBody>
      </p:sp>
    </p:spTree>
    <p:extLst>
      <p:ext uri="{BB962C8B-B14F-4D97-AF65-F5344CB8AC3E}">
        <p14:creationId xmlns:p14="http://schemas.microsoft.com/office/powerpoint/2010/main" val="2245428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0" y="1777653"/>
            <a:ext cx="14659326" cy="9525"/>
          </a:xfrm>
          <a:prstGeom prst="rect">
            <a:avLst/>
          </a:prstGeom>
          <a:solidFill>
            <a:srgbClr val="272727"/>
          </a:solidFill>
        </p:spPr>
        <p:txBody>
          <a:bodyPr/>
          <a:lstStyle/>
          <a:p>
            <a:endParaRPr lang="fr-FR"/>
          </a:p>
        </p:txBody>
      </p:sp>
      <p:sp>
        <p:nvSpPr>
          <p:cNvPr id="3" name="AutoShape 3"/>
          <p:cNvSpPr/>
          <p:nvPr/>
        </p:nvSpPr>
        <p:spPr>
          <a:xfrm>
            <a:off x="14644196" y="8922671"/>
            <a:ext cx="3643804" cy="1364329"/>
          </a:xfrm>
          <a:prstGeom prst="rect">
            <a:avLst/>
          </a:prstGeom>
          <a:solidFill>
            <a:srgbClr val="B2AEA9"/>
          </a:solidFill>
        </p:spPr>
        <p:txBody>
          <a:bodyPr/>
          <a:lstStyle/>
          <a:p>
            <a:endParaRPr lang="fr-FR"/>
          </a:p>
        </p:txBody>
      </p:sp>
      <p:sp>
        <p:nvSpPr>
          <p:cNvPr id="4" name="AutoShape 4"/>
          <p:cNvSpPr/>
          <p:nvPr/>
        </p:nvSpPr>
        <p:spPr>
          <a:xfrm rot="5400000">
            <a:off x="9241933" y="5138738"/>
            <a:ext cx="10795000" cy="9525"/>
          </a:xfrm>
          <a:prstGeom prst="rect">
            <a:avLst/>
          </a:prstGeom>
          <a:solidFill>
            <a:srgbClr val="272727"/>
          </a:solidFill>
        </p:spPr>
        <p:txBody>
          <a:bodyPr/>
          <a:lstStyle/>
          <a:p>
            <a:endParaRPr lang="fr-FR"/>
          </a:p>
        </p:txBody>
      </p:sp>
      <p:sp>
        <p:nvSpPr>
          <p:cNvPr id="5" name="AutoShape 5"/>
          <p:cNvSpPr/>
          <p:nvPr/>
        </p:nvSpPr>
        <p:spPr>
          <a:xfrm>
            <a:off x="0" y="8922671"/>
            <a:ext cx="18935700" cy="9525"/>
          </a:xfrm>
          <a:prstGeom prst="rect">
            <a:avLst/>
          </a:prstGeom>
          <a:solidFill>
            <a:srgbClr val="272727"/>
          </a:solidFill>
        </p:spPr>
        <p:txBody>
          <a:bodyPr/>
          <a:lstStyle/>
          <a:p>
            <a:endParaRPr lang="fr-FR"/>
          </a:p>
        </p:txBody>
      </p:sp>
      <p:grpSp>
        <p:nvGrpSpPr>
          <p:cNvPr id="6" name="Group 6"/>
          <p:cNvGrpSpPr/>
          <p:nvPr/>
        </p:nvGrpSpPr>
        <p:grpSpPr>
          <a:xfrm>
            <a:off x="16833516" y="9529045"/>
            <a:ext cx="425784" cy="151580"/>
            <a:chOff x="0" y="0"/>
            <a:chExt cx="1426955" cy="508000"/>
          </a:xfrm>
        </p:grpSpPr>
        <p:sp>
          <p:nvSpPr>
            <p:cNvPr id="7" name="Freeform 7"/>
            <p:cNvSpPr/>
            <p:nvPr/>
          </p:nvSpPr>
          <p:spPr>
            <a:xfrm>
              <a:off x="0" y="215900"/>
              <a:ext cx="1131045" cy="76200"/>
            </a:xfrm>
            <a:custGeom>
              <a:avLst/>
              <a:gdLst/>
              <a:ahLst/>
              <a:cxnLst/>
              <a:rect l="l" t="t" r="r" b="b"/>
              <a:pathLst>
                <a:path w="1131045" h="76200">
                  <a:moveTo>
                    <a:pt x="0" y="0"/>
                  </a:moveTo>
                  <a:lnTo>
                    <a:pt x="1131045" y="0"/>
                  </a:lnTo>
                  <a:lnTo>
                    <a:pt x="1131045" y="76200"/>
                  </a:lnTo>
                  <a:lnTo>
                    <a:pt x="0" y="76200"/>
                  </a:lnTo>
                  <a:close/>
                </a:path>
              </a:pathLst>
            </a:custGeom>
            <a:solidFill>
              <a:srgbClr val="272727"/>
            </a:solidFill>
          </p:spPr>
          <p:txBody>
            <a:bodyPr/>
            <a:lstStyle/>
            <a:p>
              <a:endParaRPr lang="fr-FR"/>
            </a:p>
          </p:txBody>
        </p:sp>
        <p:sp>
          <p:nvSpPr>
            <p:cNvPr id="8" name="Freeform 8"/>
            <p:cNvSpPr/>
            <p:nvPr/>
          </p:nvSpPr>
          <p:spPr>
            <a:xfrm>
              <a:off x="1052305"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fr-FR"/>
            </a:p>
          </p:txBody>
        </p:sp>
      </p:grpSp>
      <p:sp>
        <p:nvSpPr>
          <p:cNvPr id="9" name="Freeform 9"/>
          <p:cNvSpPr/>
          <p:nvPr/>
        </p:nvSpPr>
        <p:spPr>
          <a:xfrm>
            <a:off x="10899253" y="4663728"/>
            <a:ext cx="3654137" cy="3973874"/>
          </a:xfrm>
          <a:custGeom>
            <a:avLst/>
            <a:gdLst/>
            <a:ahLst/>
            <a:cxnLst/>
            <a:rect l="l" t="t" r="r" b="b"/>
            <a:pathLst>
              <a:path w="3654137" h="3973874">
                <a:moveTo>
                  <a:pt x="0" y="0"/>
                </a:moveTo>
                <a:lnTo>
                  <a:pt x="3654137" y="0"/>
                </a:lnTo>
                <a:lnTo>
                  <a:pt x="3654137" y="3973874"/>
                </a:lnTo>
                <a:lnTo>
                  <a:pt x="0" y="3973874"/>
                </a:lnTo>
                <a:lnTo>
                  <a:pt x="0" y="0"/>
                </a:lnTo>
                <a:close/>
              </a:path>
            </a:pathLst>
          </a:custGeom>
          <a:blipFill>
            <a:blip r:embed="rId2"/>
            <a:stretch>
              <a:fillRect/>
            </a:stretch>
          </a:blipFill>
        </p:spPr>
        <p:txBody>
          <a:bodyPr/>
          <a:lstStyle/>
          <a:p>
            <a:endParaRPr lang="fr-FR"/>
          </a:p>
        </p:txBody>
      </p:sp>
      <p:sp>
        <p:nvSpPr>
          <p:cNvPr id="10" name="TextBox 10"/>
          <p:cNvSpPr txBox="1"/>
          <p:nvPr/>
        </p:nvSpPr>
        <p:spPr>
          <a:xfrm>
            <a:off x="1038225" y="3015903"/>
            <a:ext cx="11688096" cy="3400425"/>
          </a:xfrm>
          <a:prstGeom prst="rect">
            <a:avLst/>
          </a:prstGeom>
        </p:spPr>
        <p:txBody>
          <a:bodyPr lIns="0" tIns="0" rIns="0" bIns="0" rtlCol="0" anchor="t">
            <a:spAutoFit/>
          </a:bodyPr>
          <a:lstStyle/>
          <a:p>
            <a:pPr algn="l">
              <a:lnSpc>
                <a:spcPts val="13200"/>
              </a:lnSpc>
            </a:pPr>
            <a:r>
              <a:rPr lang="en-US" sz="12000" b="1">
                <a:solidFill>
                  <a:srgbClr val="272727"/>
                </a:solidFill>
                <a:latin typeface="Cormorant SC Medium"/>
                <a:ea typeface="Cormorant SC Medium"/>
                <a:cs typeface="Cormorant SC Medium"/>
                <a:sym typeface="Cormorant SC Medium"/>
              </a:rPr>
              <a:t>Archimède : sa théorie de pi </a:t>
            </a:r>
          </a:p>
        </p:txBody>
      </p:sp>
      <p:sp>
        <p:nvSpPr>
          <p:cNvPr id="11" name="TextBox 11"/>
          <p:cNvSpPr txBox="1"/>
          <p:nvPr/>
        </p:nvSpPr>
        <p:spPr>
          <a:xfrm>
            <a:off x="1028700" y="7051553"/>
            <a:ext cx="7932362" cy="537845"/>
          </a:xfrm>
          <a:prstGeom prst="rect">
            <a:avLst/>
          </a:prstGeom>
        </p:spPr>
        <p:txBody>
          <a:bodyPr lIns="0" tIns="0" rIns="0" bIns="0" rtlCol="0" anchor="t">
            <a:spAutoFit/>
          </a:bodyPr>
          <a:lstStyle/>
          <a:p>
            <a:pPr algn="l">
              <a:lnSpc>
                <a:spcPts val="4480"/>
              </a:lnSpc>
            </a:pPr>
            <a:r>
              <a:rPr lang="en-US" sz="3200" b="1" i="1">
                <a:solidFill>
                  <a:srgbClr val="272727"/>
                </a:solidFill>
                <a:latin typeface="Cormorant Garamond Medium Italics"/>
                <a:ea typeface="Cormorant Garamond Medium Italics"/>
                <a:cs typeface="Cormorant Garamond Medium Italics"/>
                <a:sym typeface="Cormorant Garamond Medium Italics"/>
              </a:rPr>
              <a:t>Par Emma Chaillé De Néré et Maxine Gervot </a:t>
            </a:r>
          </a:p>
        </p:txBody>
      </p:sp>
      <p:sp>
        <p:nvSpPr>
          <p:cNvPr id="12" name="TextBox 12"/>
          <p:cNvSpPr txBox="1"/>
          <p:nvPr/>
        </p:nvSpPr>
        <p:spPr>
          <a:xfrm>
            <a:off x="1028700" y="824548"/>
            <a:ext cx="820626" cy="613410"/>
          </a:xfrm>
          <a:prstGeom prst="rect">
            <a:avLst/>
          </a:prstGeom>
        </p:spPr>
        <p:txBody>
          <a:bodyPr lIns="0" tIns="0" rIns="0" bIns="0" rtlCol="0" anchor="t">
            <a:spAutoFit/>
          </a:bodyPr>
          <a:lstStyle/>
          <a:p>
            <a:pPr marL="0" lvl="0" indent="0" algn="l">
              <a:lnSpc>
                <a:spcPts val="5040"/>
              </a:lnSpc>
              <a:spcBef>
                <a:spcPct val="0"/>
              </a:spcBef>
            </a:pPr>
            <a:r>
              <a:rPr lang="en-US" sz="3600" b="1" u="sng">
                <a:solidFill>
                  <a:srgbClr val="272727"/>
                </a:solidFill>
                <a:latin typeface="Cormorant SC Semi-Bold"/>
                <a:ea typeface="Cormorant SC Semi-Bold"/>
                <a:cs typeface="Cormorant SC Semi-Bold"/>
                <a:sym typeface="Cormorant SC Semi-Bold"/>
              </a:rPr>
              <a:t>01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0" y="3969267"/>
            <a:ext cx="3437668" cy="6317733"/>
          </a:xfrm>
          <a:prstGeom prst="rect">
            <a:avLst/>
          </a:prstGeom>
          <a:solidFill>
            <a:srgbClr val="B2AEA9"/>
          </a:solidFill>
        </p:spPr>
        <p:txBody>
          <a:bodyPr/>
          <a:lstStyle/>
          <a:p>
            <a:endParaRPr lang="fr-FR"/>
          </a:p>
        </p:txBody>
      </p:sp>
      <p:grpSp>
        <p:nvGrpSpPr>
          <p:cNvPr id="3" name="Group 3"/>
          <p:cNvGrpSpPr/>
          <p:nvPr/>
        </p:nvGrpSpPr>
        <p:grpSpPr>
          <a:xfrm>
            <a:off x="1028700" y="9106720"/>
            <a:ext cx="425784" cy="151580"/>
            <a:chOff x="0" y="0"/>
            <a:chExt cx="1426955" cy="508000"/>
          </a:xfrm>
        </p:grpSpPr>
        <p:sp>
          <p:nvSpPr>
            <p:cNvPr id="4" name="Freeform 4"/>
            <p:cNvSpPr/>
            <p:nvPr/>
          </p:nvSpPr>
          <p:spPr>
            <a:xfrm>
              <a:off x="0" y="215900"/>
              <a:ext cx="1131045" cy="76200"/>
            </a:xfrm>
            <a:custGeom>
              <a:avLst/>
              <a:gdLst/>
              <a:ahLst/>
              <a:cxnLst/>
              <a:rect l="l" t="t" r="r" b="b"/>
              <a:pathLst>
                <a:path w="1131045" h="76200">
                  <a:moveTo>
                    <a:pt x="0" y="0"/>
                  </a:moveTo>
                  <a:lnTo>
                    <a:pt x="1131045" y="0"/>
                  </a:lnTo>
                  <a:lnTo>
                    <a:pt x="1131045" y="76200"/>
                  </a:lnTo>
                  <a:lnTo>
                    <a:pt x="0" y="76200"/>
                  </a:lnTo>
                  <a:close/>
                </a:path>
              </a:pathLst>
            </a:custGeom>
            <a:solidFill>
              <a:srgbClr val="272727"/>
            </a:solidFill>
          </p:spPr>
          <p:txBody>
            <a:bodyPr/>
            <a:lstStyle/>
            <a:p>
              <a:endParaRPr lang="fr-FR"/>
            </a:p>
          </p:txBody>
        </p:sp>
        <p:sp>
          <p:nvSpPr>
            <p:cNvPr id="5" name="Freeform 5"/>
            <p:cNvSpPr/>
            <p:nvPr/>
          </p:nvSpPr>
          <p:spPr>
            <a:xfrm>
              <a:off x="1052305"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fr-FR"/>
            </a:p>
          </p:txBody>
        </p:sp>
      </p:grpSp>
      <p:sp>
        <p:nvSpPr>
          <p:cNvPr id="6" name="AutoShape 6"/>
          <p:cNvSpPr/>
          <p:nvPr/>
        </p:nvSpPr>
        <p:spPr>
          <a:xfrm rot="5400000">
            <a:off x="-1955069" y="5132285"/>
            <a:ext cx="10795000" cy="9525"/>
          </a:xfrm>
          <a:prstGeom prst="rect">
            <a:avLst/>
          </a:prstGeom>
          <a:solidFill>
            <a:srgbClr val="272727"/>
          </a:solidFill>
        </p:spPr>
        <p:txBody>
          <a:bodyPr/>
          <a:lstStyle/>
          <a:p>
            <a:endParaRPr lang="fr-FR"/>
          </a:p>
        </p:txBody>
      </p:sp>
      <p:sp>
        <p:nvSpPr>
          <p:cNvPr id="7" name="AutoShape 7"/>
          <p:cNvSpPr/>
          <p:nvPr/>
        </p:nvSpPr>
        <p:spPr>
          <a:xfrm rot="5400000">
            <a:off x="10650418" y="5132285"/>
            <a:ext cx="10795000" cy="9525"/>
          </a:xfrm>
          <a:prstGeom prst="rect">
            <a:avLst/>
          </a:prstGeom>
          <a:solidFill>
            <a:srgbClr val="272727"/>
          </a:solidFill>
        </p:spPr>
        <p:txBody>
          <a:bodyPr/>
          <a:lstStyle/>
          <a:p>
            <a:endParaRPr lang="fr-FR"/>
          </a:p>
        </p:txBody>
      </p:sp>
      <p:sp>
        <p:nvSpPr>
          <p:cNvPr id="8" name="AutoShape 8"/>
          <p:cNvSpPr/>
          <p:nvPr/>
        </p:nvSpPr>
        <p:spPr>
          <a:xfrm>
            <a:off x="0" y="3959742"/>
            <a:ext cx="16052681" cy="9525"/>
          </a:xfrm>
          <a:prstGeom prst="rect">
            <a:avLst/>
          </a:prstGeom>
          <a:solidFill>
            <a:srgbClr val="272727"/>
          </a:solidFill>
        </p:spPr>
        <p:txBody>
          <a:bodyPr/>
          <a:lstStyle/>
          <a:p>
            <a:endParaRPr lang="fr-FR"/>
          </a:p>
        </p:txBody>
      </p:sp>
      <p:grpSp>
        <p:nvGrpSpPr>
          <p:cNvPr id="9" name="Group 9"/>
          <p:cNvGrpSpPr/>
          <p:nvPr/>
        </p:nvGrpSpPr>
        <p:grpSpPr>
          <a:xfrm>
            <a:off x="4480967" y="6283705"/>
            <a:ext cx="733645" cy="733645"/>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11" name="TextBox 11"/>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2" name="TextBox 12"/>
          <p:cNvSpPr txBox="1"/>
          <p:nvPr/>
        </p:nvSpPr>
        <p:spPr>
          <a:xfrm>
            <a:off x="3787423" y="1062673"/>
            <a:ext cx="11378652" cy="1155802"/>
          </a:xfrm>
          <a:prstGeom prst="rect">
            <a:avLst/>
          </a:prstGeom>
        </p:spPr>
        <p:txBody>
          <a:bodyPr lIns="0" tIns="0" rIns="0" bIns="0" rtlCol="0" anchor="t">
            <a:spAutoFit/>
          </a:bodyPr>
          <a:lstStyle/>
          <a:p>
            <a:pPr algn="l">
              <a:lnSpc>
                <a:spcPts val="8732"/>
              </a:lnSpc>
            </a:pPr>
            <a:r>
              <a:rPr lang="en-US" sz="8732" b="1">
                <a:solidFill>
                  <a:srgbClr val="272727"/>
                </a:solidFill>
                <a:latin typeface="Cormorant SC Medium"/>
                <a:ea typeface="Cormorant SC Medium"/>
                <a:cs typeface="Cormorant SC Medium"/>
                <a:sym typeface="Cormorant SC Medium"/>
              </a:rPr>
              <a:t>Sommaire :</a:t>
            </a:r>
          </a:p>
        </p:txBody>
      </p:sp>
      <p:sp>
        <p:nvSpPr>
          <p:cNvPr id="13" name="TextBox 13"/>
          <p:cNvSpPr txBox="1"/>
          <p:nvPr/>
        </p:nvSpPr>
        <p:spPr>
          <a:xfrm>
            <a:off x="1028700" y="824548"/>
            <a:ext cx="820626" cy="613410"/>
          </a:xfrm>
          <a:prstGeom prst="rect">
            <a:avLst/>
          </a:prstGeom>
        </p:spPr>
        <p:txBody>
          <a:bodyPr lIns="0" tIns="0" rIns="0" bIns="0" rtlCol="0" anchor="t">
            <a:spAutoFit/>
          </a:bodyPr>
          <a:lstStyle/>
          <a:p>
            <a:pPr marL="0" lvl="0" indent="0" algn="l">
              <a:lnSpc>
                <a:spcPts val="5040"/>
              </a:lnSpc>
              <a:spcBef>
                <a:spcPct val="0"/>
              </a:spcBef>
            </a:pPr>
            <a:r>
              <a:rPr lang="en-US" sz="3600" b="1" u="sng">
                <a:solidFill>
                  <a:srgbClr val="272727"/>
                </a:solidFill>
                <a:latin typeface="Cormorant SC Semi-Bold"/>
                <a:ea typeface="Cormorant SC Semi-Bold"/>
                <a:cs typeface="Cormorant SC Semi-Bold"/>
                <a:sym typeface="Cormorant SC Semi-Bold"/>
              </a:rPr>
              <a:t>02</a:t>
            </a:r>
          </a:p>
        </p:txBody>
      </p:sp>
      <p:grpSp>
        <p:nvGrpSpPr>
          <p:cNvPr id="14" name="Group 14"/>
          <p:cNvGrpSpPr/>
          <p:nvPr/>
        </p:nvGrpSpPr>
        <p:grpSpPr>
          <a:xfrm>
            <a:off x="4480967" y="7807924"/>
            <a:ext cx="733645" cy="73364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16" name="TextBox 16"/>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17" name="TextBox 17"/>
          <p:cNvSpPr txBox="1"/>
          <p:nvPr/>
        </p:nvSpPr>
        <p:spPr>
          <a:xfrm>
            <a:off x="5457715" y="4907281"/>
            <a:ext cx="4355110" cy="513346"/>
          </a:xfrm>
          <a:prstGeom prst="rect">
            <a:avLst/>
          </a:prstGeom>
        </p:spPr>
        <p:txBody>
          <a:bodyPr wrap="square" lIns="0" tIns="0" rIns="0" bIns="0" rtlCol="0" anchor="t">
            <a:spAutoFit/>
          </a:bodyPr>
          <a:lstStyle/>
          <a:p>
            <a:pPr algn="ctr">
              <a:lnSpc>
                <a:spcPts val="4199"/>
              </a:lnSpc>
              <a:spcBef>
                <a:spcPct val="0"/>
              </a:spcBef>
            </a:pPr>
            <a:r>
              <a:rPr lang="en-US" sz="2999" b="1" i="1" dirty="0">
                <a:solidFill>
                  <a:srgbClr val="272727"/>
                </a:solidFill>
                <a:latin typeface="Cormorant Garamond Medium Italics"/>
                <a:ea typeface="Cormorant Garamond Medium Italics"/>
                <a:cs typeface="Cormorant Garamond Medium Italics"/>
                <a:sym typeface="Cormorant Garamond Medium Italics"/>
              </a:rPr>
              <a:t>Presentation d’’</a:t>
            </a:r>
            <a:r>
              <a:rPr lang="en-US" sz="2999" b="1" i="1" dirty="0" err="1">
                <a:solidFill>
                  <a:srgbClr val="272727"/>
                </a:solidFill>
                <a:latin typeface="Cormorant Garamond Medium Italics"/>
                <a:ea typeface="Cormorant Garamond Medium Italics"/>
                <a:cs typeface="Cormorant Garamond Medium Italics"/>
                <a:sym typeface="Cormorant Garamond Medium Italics"/>
              </a:rPr>
              <a:t>Archimede</a:t>
            </a:r>
            <a:endParaRPr lang="en-US" sz="2999" b="1" i="1" dirty="0">
              <a:solidFill>
                <a:srgbClr val="272727"/>
              </a:solidFill>
              <a:latin typeface="Cormorant Garamond Medium Italics"/>
              <a:ea typeface="Cormorant Garamond Medium Italics"/>
              <a:cs typeface="Cormorant Garamond Medium Italics"/>
              <a:sym typeface="Cormorant Garamond Medium Italics"/>
            </a:endParaRPr>
          </a:p>
        </p:txBody>
      </p:sp>
      <p:sp>
        <p:nvSpPr>
          <p:cNvPr id="18" name="TextBox 18"/>
          <p:cNvSpPr txBox="1"/>
          <p:nvPr/>
        </p:nvSpPr>
        <p:spPr>
          <a:xfrm>
            <a:off x="5516090" y="6419829"/>
            <a:ext cx="4326519" cy="513346"/>
          </a:xfrm>
          <a:prstGeom prst="rect">
            <a:avLst/>
          </a:prstGeom>
        </p:spPr>
        <p:txBody>
          <a:bodyPr wrap="square" lIns="0" tIns="0" rIns="0" bIns="0" rtlCol="0" anchor="t">
            <a:spAutoFit/>
          </a:bodyPr>
          <a:lstStyle/>
          <a:p>
            <a:pPr algn="ctr">
              <a:lnSpc>
                <a:spcPts val="4199"/>
              </a:lnSpc>
              <a:spcBef>
                <a:spcPct val="0"/>
              </a:spcBef>
            </a:pPr>
            <a:r>
              <a:rPr lang="en-US" sz="2999" b="1" i="1" dirty="0">
                <a:solidFill>
                  <a:srgbClr val="272727"/>
                </a:solidFill>
                <a:latin typeface="Cormorant Garamond Medium Italics"/>
                <a:ea typeface="Cormorant Garamond Medium Italics"/>
                <a:cs typeface="Cormorant Garamond Medium Italics"/>
                <a:sym typeface="Cormorant Garamond Medium Italics"/>
              </a:rPr>
              <a:t>Presentation de </a:t>
            </a:r>
            <a:r>
              <a:rPr lang="en-US" sz="2999" b="1" i="1" dirty="0" err="1">
                <a:solidFill>
                  <a:srgbClr val="272727"/>
                </a:solidFill>
                <a:latin typeface="Cormorant Garamond Medium Italics"/>
                <a:ea typeface="Cormorant Garamond Medium Italics"/>
                <a:cs typeface="Cormorant Garamond Medium Italics"/>
                <a:sym typeface="Cormorant Garamond Medium Italics"/>
              </a:rPr>
              <a:t>ces</a:t>
            </a:r>
            <a:r>
              <a:rPr lang="en-US" sz="2999" b="1" i="1" dirty="0">
                <a:solidFill>
                  <a:srgbClr val="272727"/>
                </a:solidFill>
                <a:latin typeface="Cormorant Garamond Medium Italics"/>
                <a:ea typeface="Cormorant Garamond Medium Italics"/>
                <a:cs typeface="Cormorant Garamond Medium Italics"/>
                <a:sym typeface="Cormorant Garamond Medium Italics"/>
              </a:rPr>
              <a:t> travaux</a:t>
            </a:r>
          </a:p>
        </p:txBody>
      </p:sp>
      <p:sp>
        <p:nvSpPr>
          <p:cNvPr id="19" name="TextBox 19"/>
          <p:cNvSpPr txBox="1"/>
          <p:nvPr/>
        </p:nvSpPr>
        <p:spPr>
          <a:xfrm>
            <a:off x="5621942" y="7878538"/>
            <a:ext cx="6459995" cy="513346"/>
          </a:xfrm>
          <a:prstGeom prst="rect">
            <a:avLst/>
          </a:prstGeom>
        </p:spPr>
        <p:txBody>
          <a:bodyPr wrap="square" lIns="0" tIns="0" rIns="0" bIns="0" rtlCol="0" anchor="t">
            <a:spAutoFit/>
          </a:bodyPr>
          <a:lstStyle/>
          <a:p>
            <a:pPr algn="ctr">
              <a:lnSpc>
                <a:spcPts val="4199"/>
              </a:lnSpc>
              <a:spcBef>
                <a:spcPct val="0"/>
              </a:spcBef>
            </a:pPr>
            <a:r>
              <a:rPr lang="en-US" sz="2999" b="1" i="1" dirty="0" err="1">
                <a:solidFill>
                  <a:srgbClr val="272727"/>
                </a:solidFill>
                <a:latin typeface="Cormorant Garamond Medium Italics"/>
                <a:ea typeface="Cormorant Garamond Medium Italics"/>
                <a:cs typeface="Cormorant Garamond Medium Italics"/>
                <a:sym typeface="Cormorant Garamond Medium Italics"/>
              </a:rPr>
              <a:t>Calcul</a:t>
            </a:r>
            <a:r>
              <a:rPr lang="en-US" sz="2999" b="1" i="1" dirty="0">
                <a:solidFill>
                  <a:srgbClr val="272727"/>
                </a:solidFill>
                <a:latin typeface="Cormorant Garamond Medium Italics"/>
                <a:ea typeface="Cormorant Garamond Medium Italics"/>
                <a:cs typeface="Cormorant Garamond Medium Italics"/>
                <a:sym typeface="Cormorant Garamond Medium Italics"/>
              </a:rPr>
              <a:t> de pi </a:t>
            </a:r>
            <a:r>
              <a:rPr lang="en-US" sz="2999" b="1" i="1" dirty="0" err="1">
                <a:solidFill>
                  <a:srgbClr val="272727"/>
                </a:solidFill>
                <a:latin typeface="Cormorant Garamond Medium Italics"/>
                <a:ea typeface="Cormorant Garamond Medium Italics"/>
                <a:cs typeface="Cormorant Garamond Medium Italics"/>
                <a:sym typeface="Cormorant Garamond Medium Italics"/>
              </a:rPr>
              <a:t>selon</a:t>
            </a:r>
            <a:r>
              <a:rPr lang="en-US" sz="2999" b="1" i="1" dirty="0">
                <a:solidFill>
                  <a:srgbClr val="272727"/>
                </a:solidFill>
                <a:latin typeface="Cormorant Garamond Medium Italics"/>
                <a:ea typeface="Cormorant Garamond Medium Italics"/>
                <a:cs typeface="Cormorant Garamond Medium Italics"/>
                <a:sym typeface="Cormorant Garamond Medium Italics"/>
              </a:rPr>
              <a:t> </a:t>
            </a:r>
            <a:r>
              <a:rPr lang="en-US" sz="2999" b="1" i="1" dirty="0" err="1">
                <a:solidFill>
                  <a:srgbClr val="272727"/>
                </a:solidFill>
                <a:latin typeface="Cormorant Garamond Medium Italics"/>
                <a:ea typeface="Cormorant Garamond Medium Italics"/>
                <a:cs typeface="Cormorant Garamond Medium Italics"/>
                <a:sym typeface="Cormorant Garamond Medium Italics"/>
              </a:rPr>
              <a:t>Archimède</a:t>
            </a:r>
            <a:r>
              <a:rPr lang="en-US" sz="2999" b="1" i="1" dirty="0">
                <a:solidFill>
                  <a:srgbClr val="272727"/>
                </a:solidFill>
                <a:latin typeface="Cormorant Garamond Medium Italics"/>
                <a:ea typeface="Cormorant Garamond Medium Italics"/>
                <a:cs typeface="Cormorant Garamond Medium Italics"/>
                <a:sym typeface="Cormorant Garamond Medium Italics"/>
              </a:rPr>
              <a:t>/</a:t>
            </a:r>
            <a:r>
              <a:rPr lang="en-US" sz="2999" b="1" i="1" dirty="0" err="1">
                <a:solidFill>
                  <a:srgbClr val="272727"/>
                </a:solidFill>
                <a:latin typeface="Cormorant Garamond Medium Italics"/>
                <a:ea typeface="Cormorant Garamond Medium Italics"/>
                <a:cs typeface="Cormorant Garamond Medium Italics"/>
                <a:sym typeface="Cormorant Garamond Medium Italics"/>
              </a:rPr>
              <a:t>Démontration</a:t>
            </a:r>
            <a:r>
              <a:rPr lang="en-US" sz="2999" b="1" i="1" dirty="0">
                <a:solidFill>
                  <a:srgbClr val="272727"/>
                </a:solidFill>
                <a:latin typeface="Cormorant Garamond Medium Italics"/>
                <a:ea typeface="Cormorant Garamond Medium Italics"/>
                <a:cs typeface="Cormorant Garamond Medium Italics"/>
                <a:sym typeface="Cormorant Garamond Medium Italics"/>
              </a:rPr>
              <a:t> </a:t>
            </a:r>
          </a:p>
        </p:txBody>
      </p:sp>
      <p:grpSp>
        <p:nvGrpSpPr>
          <p:cNvPr id="20" name="Group 20"/>
          <p:cNvGrpSpPr/>
          <p:nvPr/>
        </p:nvGrpSpPr>
        <p:grpSpPr>
          <a:xfrm>
            <a:off x="4480967" y="4630142"/>
            <a:ext cx="733645" cy="862988"/>
            <a:chOff x="0" y="0"/>
            <a:chExt cx="978193" cy="1150650"/>
          </a:xfrm>
        </p:grpSpPr>
        <p:grpSp>
          <p:nvGrpSpPr>
            <p:cNvPr id="21" name="Group 21"/>
            <p:cNvGrpSpPr/>
            <p:nvPr/>
          </p:nvGrpSpPr>
          <p:grpSpPr>
            <a:xfrm>
              <a:off x="0" y="172457"/>
              <a:ext cx="978193" cy="97819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4" name="TextBox 24"/>
            <p:cNvSpPr txBox="1"/>
            <p:nvPr/>
          </p:nvSpPr>
          <p:spPr>
            <a:xfrm>
              <a:off x="361402" y="-104775"/>
              <a:ext cx="255389" cy="114853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1</a:t>
              </a:r>
            </a:p>
          </p:txBody>
        </p:sp>
      </p:grpSp>
      <p:sp>
        <p:nvSpPr>
          <p:cNvPr id="25" name="TextBox 25"/>
          <p:cNvSpPr txBox="1"/>
          <p:nvPr/>
        </p:nvSpPr>
        <p:spPr>
          <a:xfrm>
            <a:off x="4727388" y="6045580"/>
            <a:ext cx="240804" cy="88759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2</a:t>
            </a:r>
          </a:p>
        </p:txBody>
      </p:sp>
      <p:sp>
        <p:nvSpPr>
          <p:cNvPr id="26" name="TextBox 26"/>
          <p:cNvSpPr txBox="1"/>
          <p:nvPr/>
        </p:nvSpPr>
        <p:spPr>
          <a:xfrm>
            <a:off x="4733936" y="7510989"/>
            <a:ext cx="227707" cy="88759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3</a:t>
            </a:r>
          </a:p>
        </p:txBody>
      </p:sp>
      <p:sp>
        <p:nvSpPr>
          <p:cNvPr id="27" name="Freeform 27"/>
          <p:cNvSpPr/>
          <p:nvPr/>
        </p:nvSpPr>
        <p:spPr>
          <a:xfrm>
            <a:off x="13297014" y="550978"/>
            <a:ext cx="1869060" cy="2972660"/>
          </a:xfrm>
          <a:custGeom>
            <a:avLst/>
            <a:gdLst/>
            <a:ahLst/>
            <a:cxnLst/>
            <a:rect l="l" t="t" r="r" b="b"/>
            <a:pathLst>
              <a:path w="1869060" h="2972660">
                <a:moveTo>
                  <a:pt x="0" y="0"/>
                </a:moveTo>
                <a:lnTo>
                  <a:pt x="1869060" y="0"/>
                </a:lnTo>
                <a:lnTo>
                  <a:pt x="1869060" y="2972660"/>
                </a:lnTo>
                <a:lnTo>
                  <a:pt x="0" y="2972660"/>
                </a:lnTo>
                <a:lnTo>
                  <a:pt x="0" y="0"/>
                </a:lnTo>
                <a:close/>
              </a:path>
            </a:pathLst>
          </a:custGeom>
          <a:blipFill>
            <a:blip r:embed="rId2"/>
            <a:stretch>
              <a:fillRect/>
            </a:stretch>
          </a:blipFill>
        </p:spPr>
        <p:txBody>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11226774" y="4489850"/>
            <a:ext cx="7303941" cy="1319083"/>
          </a:xfrm>
          <a:prstGeom prst="rect">
            <a:avLst/>
          </a:prstGeom>
          <a:solidFill>
            <a:srgbClr val="B2AEA9"/>
          </a:solidFill>
        </p:spPr>
        <p:txBody>
          <a:bodyPr/>
          <a:lstStyle/>
          <a:p>
            <a:endParaRPr lang="fr-FR"/>
          </a:p>
        </p:txBody>
      </p:sp>
      <p:grpSp>
        <p:nvGrpSpPr>
          <p:cNvPr id="3" name="Group 3"/>
          <p:cNvGrpSpPr/>
          <p:nvPr/>
        </p:nvGrpSpPr>
        <p:grpSpPr>
          <a:xfrm>
            <a:off x="17102696" y="5047623"/>
            <a:ext cx="538632" cy="191754"/>
            <a:chOff x="0" y="0"/>
            <a:chExt cx="1426955" cy="508000"/>
          </a:xfrm>
        </p:grpSpPr>
        <p:sp>
          <p:nvSpPr>
            <p:cNvPr id="4" name="Freeform 4"/>
            <p:cNvSpPr/>
            <p:nvPr/>
          </p:nvSpPr>
          <p:spPr>
            <a:xfrm>
              <a:off x="0" y="215900"/>
              <a:ext cx="1131045" cy="76200"/>
            </a:xfrm>
            <a:custGeom>
              <a:avLst/>
              <a:gdLst/>
              <a:ahLst/>
              <a:cxnLst/>
              <a:rect l="l" t="t" r="r" b="b"/>
              <a:pathLst>
                <a:path w="1131045" h="76200">
                  <a:moveTo>
                    <a:pt x="0" y="0"/>
                  </a:moveTo>
                  <a:lnTo>
                    <a:pt x="1131045" y="0"/>
                  </a:lnTo>
                  <a:lnTo>
                    <a:pt x="1131045" y="76200"/>
                  </a:lnTo>
                  <a:lnTo>
                    <a:pt x="0" y="76200"/>
                  </a:lnTo>
                  <a:close/>
                </a:path>
              </a:pathLst>
            </a:custGeom>
            <a:solidFill>
              <a:srgbClr val="272727"/>
            </a:solidFill>
          </p:spPr>
          <p:txBody>
            <a:bodyPr/>
            <a:lstStyle/>
            <a:p>
              <a:endParaRPr lang="fr-FR"/>
            </a:p>
          </p:txBody>
        </p:sp>
        <p:sp>
          <p:nvSpPr>
            <p:cNvPr id="5" name="Freeform 5"/>
            <p:cNvSpPr/>
            <p:nvPr/>
          </p:nvSpPr>
          <p:spPr>
            <a:xfrm>
              <a:off x="1052305"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fr-FR"/>
            </a:p>
          </p:txBody>
        </p:sp>
      </p:grpSp>
      <p:sp>
        <p:nvSpPr>
          <p:cNvPr id="6" name="TextBox 6"/>
          <p:cNvSpPr txBox="1"/>
          <p:nvPr/>
        </p:nvSpPr>
        <p:spPr>
          <a:xfrm>
            <a:off x="1028700" y="929073"/>
            <a:ext cx="10520433" cy="2936240"/>
          </a:xfrm>
          <a:prstGeom prst="rect">
            <a:avLst/>
          </a:prstGeom>
        </p:spPr>
        <p:txBody>
          <a:bodyPr lIns="0" tIns="0" rIns="0" bIns="0" rtlCol="0" anchor="t">
            <a:spAutoFit/>
          </a:bodyPr>
          <a:lstStyle/>
          <a:p>
            <a:pPr algn="l">
              <a:lnSpc>
                <a:spcPts val="7600"/>
              </a:lnSpc>
            </a:pPr>
            <a:r>
              <a:rPr lang="en-US" sz="7600" b="1">
                <a:solidFill>
                  <a:srgbClr val="272727"/>
                </a:solidFill>
                <a:latin typeface="Cormorant SC Medium"/>
                <a:ea typeface="Cormorant SC Medium"/>
                <a:cs typeface="Cormorant SC Medium"/>
                <a:sym typeface="Cormorant SC Medium"/>
              </a:rPr>
              <a:t>Archimède : le plus grand mathématicien de l’Antiquité </a:t>
            </a:r>
          </a:p>
        </p:txBody>
      </p:sp>
      <p:sp>
        <p:nvSpPr>
          <p:cNvPr id="7" name="AutoShape 7"/>
          <p:cNvSpPr/>
          <p:nvPr/>
        </p:nvSpPr>
        <p:spPr>
          <a:xfrm>
            <a:off x="0" y="4480325"/>
            <a:ext cx="18935700" cy="9525"/>
          </a:xfrm>
          <a:prstGeom prst="rect">
            <a:avLst/>
          </a:prstGeom>
          <a:solidFill>
            <a:srgbClr val="272727"/>
          </a:solidFill>
        </p:spPr>
        <p:txBody>
          <a:bodyPr/>
          <a:lstStyle/>
          <a:p>
            <a:endParaRPr lang="fr-FR"/>
          </a:p>
        </p:txBody>
      </p:sp>
      <p:sp>
        <p:nvSpPr>
          <p:cNvPr id="8" name="AutoShape 8"/>
          <p:cNvSpPr/>
          <p:nvPr/>
        </p:nvSpPr>
        <p:spPr>
          <a:xfrm rot="5400000">
            <a:off x="8765897" y="2200423"/>
            <a:ext cx="4931278" cy="9525"/>
          </a:xfrm>
          <a:prstGeom prst="rect">
            <a:avLst/>
          </a:prstGeom>
          <a:solidFill>
            <a:srgbClr val="272727"/>
          </a:solidFill>
        </p:spPr>
        <p:txBody>
          <a:bodyPr/>
          <a:lstStyle/>
          <a:p>
            <a:endParaRPr lang="fr-FR"/>
          </a:p>
        </p:txBody>
      </p:sp>
      <p:sp>
        <p:nvSpPr>
          <p:cNvPr id="9" name="Freeform 9"/>
          <p:cNvSpPr/>
          <p:nvPr/>
        </p:nvSpPr>
        <p:spPr>
          <a:xfrm>
            <a:off x="11924247" y="342637"/>
            <a:ext cx="5717082" cy="3966238"/>
          </a:xfrm>
          <a:custGeom>
            <a:avLst/>
            <a:gdLst/>
            <a:ahLst/>
            <a:cxnLst/>
            <a:rect l="l" t="t" r="r" b="b"/>
            <a:pathLst>
              <a:path w="5717082" h="3966238">
                <a:moveTo>
                  <a:pt x="0" y="0"/>
                </a:moveTo>
                <a:lnTo>
                  <a:pt x="5717081" y="0"/>
                </a:lnTo>
                <a:lnTo>
                  <a:pt x="5717081" y="3966238"/>
                </a:lnTo>
                <a:lnTo>
                  <a:pt x="0" y="3966238"/>
                </a:lnTo>
                <a:lnTo>
                  <a:pt x="0" y="0"/>
                </a:lnTo>
                <a:close/>
              </a:path>
            </a:pathLst>
          </a:custGeom>
          <a:blipFill>
            <a:blip r:embed="rId3"/>
            <a:stretch>
              <a:fillRect r="-8907"/>
            </a:stretch>
          </a:blipFill>
        </p:spPr>
        <p:txBody>
          <a:bodyPr/>
          <a:lstStyle/>
          <a:p>
            <a:endParaRPr lang="fr-FR"/>
          </a:p>
        </p:txBody>
      </p:sp>
      <p:sp>
        <p:nvSpPr>
          <p:cNvPr id="10" name="AutoShape 10"/>
          <p:cNvSpPr/>
          <p:nvPr/>
        </p:nvSpPr>
        <p:spPr>
          <a:xfrm rot="-5400000">
            <a:off x="-6047462" y="12379076"/>
            <a:ext cx="15807091" cy="9588"/>
          </a:xfrm>
          <a:prstGeom prst="rect">
            <a:avLst/>
          </a:prstGeom>
          <a:solidFill>
            <a:srgbClr val="272727"/>
          </a:solidFill>
        </p:spPr>
        <p:txBody>
          <a:bodyPr/>
          <a:lstStyle/>
          <a:p>
            <a:endParaRPr lang="fr-FR"/>
          </a:p>
        </p:txBody>
      </p:sp>
      <p:sp>
        <p:nvSpPr>
          <p:cNvPr id="11" name="Freeform 11"/>
          <p:cNvSpPr/>
          <p:nvPr/>
        </p:nvSpPr>
        <p:spPr>
          <a:xfrm>
            <a:off x="11924247" y="6370908"/>
            <a:ext cx="5717082" cy="3265883"/>
          </a:xfrm>
          <a:custGeom>
            <a:avLst/>
            <a:gdLst/>
            <a:ahLst/>
            <a:cxnLst/>
            <a:rect l="l" t="t" r="r" b="b"/>
            <a:pathLst>
              <a:path w="5717082" h="3265883">
                <a:moveTo>
                  <a:pt x="0" y="0"/>
                </a:moveTo>
                <a:lnTo>
                  <a:pt x="5717081" y="0"/>
                </a:lnTo>
                <a:lnTo>
                  <a:pt x="5717081" y="3265883"/>
                </a:lnTo>
                <a:lnTo>
                  <a:pt x="0" y="3265883"/>
                </a:lnTo>
                <a:lnTo>
                  <a:pt x="0" y="0"/>
                </a:lnTo>
                <a:close/>
              </a:path>
            </a:pathLst>
          </a:custGeom>
          <a:blipFill>
            <a:blip r:embed="rId4"/>
            <a:stretch>
              <a:fillRect/>
            </a:stretch>
          </a:blipFill>
        </p:spPr>
        <p:txBody>
          <a:bodyPr/>
          <a:lstStyle/>
          <a:p>
            <a:endParaRPr lang="fr-FR"/>
          </a:p>
        </p:txBody>
      </p:sp>
      <p:sp>
        <p:nvSpPr>
          <p:cNvPr id="12" name="TextBox 12"/>
          <p:cNvSpPr txBox="1"/>
          <p:nvPr/>
        </p:nvSpPr>
        <p:spPr>
          <a:xfrm>
            <a:off x="618387" y="8797607"/>
            <a:ext cx="820626" cy="613410"/>
          </a:xfrm>
          <a:prstGeom prst="rect">
            <a:avLst/>
          </a:prstGeom>
        </p:spPr>
        <p:txBody>
          <a:bodyPr lIns="0" tIns="0" rIns="0" bIns="0" rtlCol="0" anchor="t">
            <a:spAutoFit/>
          </a:bodyPr>
          <a:lstStyle/>
          <a:p>
            <a:pPr marL="0" lvl="0" indent="0" algn="l">
              <a:lnSpc>
                <a:spcPts val="5040"/>
              </a:lnSpc>
              <a:spcBef>
                <a:spcPct val="0"/>
              </a:spcBef>
            </a:pPr>
            <a:r>
              <a:rPr lang="en-US" sz="3600" b="1" u="sng">
                <a:solidFill>
                  <a:srgbClr val="272727"/>
                </a:solidFill>
                <a:latin typeface="Cormorant SC Semi-Bold"/>
                <a:ea typeface="Cormorant SC Semi-Bold"/>
                <a:cs typeface="Cormorant SC Semi-Bold"/>
                <a:sym typeface="Cormorant SC Semi-Bold"/>
              </a:rPr>
              <a:t>03</a:t>
            </a:r>
          </a:p>
        </p:txBody>
      </p:sp>
      <p:sp>
        <p:nvSpPr>
          <p:cNvPr id="13" name="TextBox 13"/>
          <p:cNvSpPr txBox="1"/>
          <p:nvPr/>
        </p:nvSpPr>
        <p:spPr>
          <a:xfrm>
            <a:off x="1975177" y="4566050"/>
            <a:ext cx="9135333" cy="5446324"/>
          </a:xfrm>
          <a:prstGeom prst="rect">
            <a:avLst/>
          </a:prstGeom>
        </p:spPr>
        <p:txBody>
          <a:bodyPr lIns="0" tIns="0" rIns="0" bIns="0" rtlCol="0" anchor="t">
            <a:spAutoFit/>
          </a:bodyPr>
          <a:lstStyle/>
          <a:p>
            <a:pPr marL="589514" lvl="1" indent="-294757" algn="l">
              <a:lnSpc>
                <a:spcPts val="4368"/>
              </a:lnSpc>
              <a:buFont typeface="Arial"/>
              <a:buChar char="•"/>
            </a:pPr>
            <a:r>
              <a:rPr lang="en-US" sz="2730" b="1">
                <a:solidFill>
                  <a:srgbClr val="272727"/>
                </a:solidFill>
                <a:latin typeface="HK Grotesk Bold"/>
                <a:ea typeface="HK Grotesk Bold"/>
                <a:cs typeface="HK Grotesk Bold"/>
                <a:sym typeface="HK Grotesk Bold"/>
              </a:rPr>
              <a:t>-287 a -212 av JC</a:t>
            </a:r>
          </a:p>
          <a:p>
            <a:pPr marL="589514" lvl="1" indent="-294757" algn="l">
              <a:lnSpc>
                <a:spcPts val="4368"/>
              </a:lnSpc>
              <a:buFont typeface="Arial"/>
              <a:buChar char="•"/>
            </a:pPr>
            <a:r>
              <a:rPr lang="en-US" sz="2730">
                <a:solidFill>
                  <a:srgbClr val="272727"/>
                </a:solidFill>
                <a:latin typeface="HK Grotesk Light"/>
                <a:ea typeface="HK Grotesk Light"/>
                <a:cs typeface="HK Grotesk Light"/>
                <a:sym typeface="HK Grotesk Light"/>
              </a:rPr>
              <a:t>Mathématicien, physicien, ingénieur, inventeur et astronome. </a:t>
            </a:r>
          </a:p>
          <a:p>
            <a:pPr marL="589514" lvl="1" indent="-294757" algn="l">
              <a:lnSpc>
                <a:spcPts val="4368"/>
              </a:lnSpc>
              <a:buFont typeface="Arial"/>
              <a:buChar char="•"/>
            </a:pPr>
            <a:r>
              <a:rPr lang="en-US" sz="2730">
                <a:solidFill>
                  <a:srgbClr val="272727"/>
                </a:solidFill>
                <a:latin typeface="HK Grotesk Light"/>
                <a:ea typeface="HK Grotesk Light"/>
                <a:cs typeface="HK Grotesk Light"/>
                <a:sym typeface="HK Grotesk Light"/>
              </a:rPr>
              <a:t>Fondateurs des mathématiques appliquées et de la physique théorique.</a:t>
            </a:r>
          </a:p>
          <a:p>
            <a:pPr marL="589514" lvl="1" indent="-294757" algn="l">
              <a:lnSpc>
                <a:spcPts val="4368"/>
              </a:lnSpc>
              <a:buFont typeface="Arial"/>
              <a:buChar char="•"/>
            </a:pPr>
            <a:r>
              <a:rPr lang="en-US" sz="2730">
                <a:solidFill>
                  <a:srgbClr val="272727"/>
                </a:solidFill>
                <a:latin typeface="HK Grotesk Light"/>
                <a:ea typeface="HK Grotesk Light"/>
                <a:cs typeface="HK Grotesk Light"/>
                <a:sym typeface="HK Grotesk Light"/>
              </a:rPr>
              <a:t>Education et formation à </a:t>
            </a:r>
            <a:r>
              <a:rPr lang="en-US" sz="2730" b="1">
                <a:solidFill>
                  <a:srgbClr val="272727"/>
                </a:solidFill>
                <a:latin typeface="HK Grotesk Bold"/>
                <a:ea typeface="HK Grotesk Bold"/>
                <a:cs typeface="HK Grotesk Bold"/>
                <a:sym typeface="HK Grotesk Bold"/>
              </a:rPr>
              <a:t>l’école d’Alexandrie.</a:t>
            </a:r>
            <a:r>
              <a:rPr lang="en-US" sz="2730">
                <a:solidFill>
                  <a:srgbClr val="272727"/>
                </a:solidFill>
                <a:latin typeface="HK Grotesk Light"/>
                <a:ea typeface="HK Grotesk Light"/>
                <a:cs typeface="HK Grotesk Light"/>
                <a:sym typeface="HK Grotesk Light"/>
              </a:rPr>
              <a:t> </a:t>
            </a:r>
          </a:p>
          <a:p>
            <a:pPr marL="589514" lvl="1" indent="-294757" algn="l">
              <a:lnSpc>
                <a:spcPts val="4368"/>
              </a:lnSpc>
              <a:buFont typeface="Arial"/>
              <a:buChar char="•"/>
            </a:pPr>
            <a:r>
              <a:rPr lang="en-US" sz="2730">
                <a:solidFill>
                  <a:srgbClr val="272727"/>
                </a:solidFill>
                <a:latin typeface="HK Grotesk Light"/>
                <a:ea typeface="HK Grotesk Light"/>
                <a:cs typeface="HK Grotesk Light"/>
                <a:sym typeface="HK Grotesk Light"/>
              </a:rPr>
              <a:t>Etudie aux côtés de brillants esprits de l'époque.</a:t>
            </a:r>
          </a:p>
          <a:p>
            <a:pPr algn="l">
              <a:lnSpc>
                <a:spcPts val="4368"/>
              </a:lnSpc>
            </a:pPr>
            <a:endParaRPr lang="en-US" sz="2730">
              <a:solidFill>
                <a:srgbClr val="272727"/>
              </a:solidFill>
              <a:latin typeface="HK Grotesk Light"/>
              <a:ea typeface="HK Grotesk Light"/>
              <a:cs typeface="HK Grotesk Light"/>
              <a:sym typeface="HK Grotesk Light"/>
            </a:endParaRPr>
          </a:p>
          <a:p>
            <a:pPr marL="589514" lvl="1" indent="-294757" algn="l">
              <a:lnSpc>
                <a:spcPts val="4368"/>
              </a:lnSpc>
              <a:buFont typeface="Arial"/>
              <a:buChar char="•"/>
            </a:pPr>
            <a:r>
              <a:rPr lang="en-US" sz="2730">
                <a:solidFill>
                  <a:srgbClr val="272727"/>
                </a:solidFill>
                <a:latin typeface="HK Grotesk Light"/>
                <a:ea typeface="HK Grotesk Light"/>
                <a:cs typeface="HK Grotesk Light"/>
                <a:sym typeface="HK Grotesk Light"/>
              </a:rPr>
              <a:t>Son héritage scientifique a influencé des générations de savants.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14613936" y="-694175"/>
            <a:ext cx="9525" cy="4470400"/>
          </a:xfrm>
          <a:prstGeom prst="rect">
            <a:avLst/>
          </a:prstGeom>
          <a:solidFill>
            <a:srgbClr val="272727"/>
          </a:solidFill>
        </p:spPr>
        <p:txBody>
          <a:bodyPr/>
          <a:lstStyle/>
          <a:p>
            <a:endParaRPr lang="fr-FR"/>
          </a:p>
        </p:txBody>
      </p:sp>
      <p:grpSp>
        <p:nvGrpSpPr>
          <p:cNvPr id="3" name="Group 3"/>
          <p:cNvGrpSpPr/>
          <p:nvPr/>
        </p:nvGrpSpPr>
        <p:grpSpPr>
          <a:xfrm>
            <a:off x="14613936" y="2389036"/>
            <a:ext cx="4470400" cy="1373854"/>
            <a:chOff x="0" y="0"/>
            <a:chExt cx="5960534" cy="1831806"/>
          </a:xfrm>
        </p:grpSpPr>
        <p:sp>
          <p:nvSpPr>
            <p:cNvPr id="4" name="AutoShape 4"/>
            <p:cNvSpPr/>
            <p:nvPr/>
          </p:nvSpPr>
          <p:spPr>
            <a:xfrm>
              <a:off x="0" y="12700"/>
              <a:ext cx="5239405" cy="1819106"/>
            </a:xfrm>
            <a:prstGeom prst="rect">
              <a:avLst/>
            </a:prstGeom>
            <a:solidFill>
              <a:srgbClr val="B2AEA9"/>
            </a:solidFill>
          </p:spPr>
          <p:txBody>
            <a:bodyPr/>
            <a:lstStyle/>
            <a:p>
              <a:endParaRPr lang="fr-FR"/>
            </a:p>
          </p:txBody>
        </p:sp>
        <p:grpSp>
          <p:nvGrpSpPr>
            <p:cNvPr id="5" name="Group 5"/>
            <p:cNvGrpSpPr/>
            <p:nvPr/>
          </p:nvGrpSpPr>
          <p:grpSpPr>
            <a:xfrm>
              <a:off x="2938812" y="821199"/>
              <a:ext cx="567712" cy="202107"/>
              <a:chOff x="0" y="0"/>
              <a:chExt cx="1426955" cy="508000"/>
            </a:xfrm>
          </p:grpSpPr>
          <p:sp>
            <p:nvSpPr>
              <p:cNvPr id="6" name="Freeform 6"/>
              <p:cNvSpPr/>
              <p:nvPr/>
            </p:nvSpPr>
            <p:spPr>
              <a:xfrm>
                <a:off x="0" y="215900"/>
                <a:ext cx="1131045" cy="76200"/>
              </a:xfrm>
              <a:custGeom>
                <a:avLst/>
                <a:gdLst/>
                <a:ahLst/>
                <a:cxnLst/>
                <a:rect l="l" t="t" r="r" b="b"/>
                <a:pathLst>
                  <a:path w="1131045" h="76200">
                    <a:moveTo>
                      <a:pt x="0" y="0"/>
                    </a:moveTo>
                    <a:lnTo>
                      <a:pt x="1131045" y="0"/>
                    </a:lnTo>
                    <a:lnTo>
                      <a:pt x="1131045" y="76200"/>
                    </a:lnTo>
                    <a:lnTo>
                      <a:pt x="0" y="76200"/>
                    </a:lnTo>
                    <a:close/>
                  </a:path>
                </a:pathLst>
              </a:custGeom>
              <a:solidFill>
                <a:srgbClr val="272727"/>
              </a:solidFill>
            </p:spPr>
            <p:txBody>
              <a:bodyPr/>
              <a:lstStyle/>
              <a:p>
                <a:endParaRPr lang="fr-FR"/>
              </a:p>
            </p:txBody>
          </p:sp>
          <p:sp>
            <p:nvSpPr>
              <p:cNvPr id="7" name="Freeform 7"/>
              <p:cNvSpPr/>
              <p:nvPr/>
            </p:nvSpPr>
            <p:spPr>
              <a:xfrm>
                <a:off x="1052305"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fr-FR"/>
              </a:p>
            </p:txBody>
          </p:sp>
        </p:grpSp>
        <p:sp>
          <p:nvSpPr>
            <p:cNvPr id="8" name="AutoShape 8"/>
            <p:cNvSpPr/>
            <p:nvPr/>
          </p:nvSpPr>
          <p:spPr>
            <a:xfrm rot="-5400000">
              <a:off x="2973917" y="-2973917"/>
              <a:ext cx="12700" cy="5960534"/>
            </a:xfrm>
            <a:prstGeom prst="rect">
              <a:avLst/>
            </a:prstGeom>
            <a:solidFill>
              <a:srgbClr val="272727"/>
            </a:solidFill>
          </p:spPr>
          <p:txBody>
            <a:bodyPr/>
            <a:lstStyle/>
            <a:p>
              <a:endParaRPr lang="fr-FR"/>
            </a:p>
          </p:txBody>
        </p:sp>
      </p:grpSp>
      <p:sp>
        <p:nvSpPr>
          <p:cNvPr id="9" name="AutoShape 9"/>
          <p:cNvSpPr/>
          <p:nvPr/>
        </p:nvSpPr>
        <p:spPr>
          <a:xfrm>
            <a:off x="-323850" y="3766700"/>
            <a:ext cx="18935700" cy="9525"/>
          </a:xfrm>
          <a:prstGeom prst="rect">
            <a:avLst/>
          </a:prstGeom>
          <a:solidFill>
            <a:srgbClr val="272727"/>
          </a:solidFill>
        </p:spPr>
        <p:txBody>
          <a:bodyPr/>
          <a:lstStyle/>
          <a:p>
            <a:endParaRPr lang="fr-FR"/>
          </a:p>
        </p:txBody>
      </p:sp>
      <p:sp>
        <p:nvSpPr>
          <p:cNvPr id="10" name="Freeform 10"/>
          <p:cNvSpPr/>
          <p:nvPr/>
        </p:nvSpPr>
        <p:spPr>
          <a:xfrm>
            <a:off x="2691787" y="7732045"/>
            <a:ext cx="2227425" cy="2182876"/>
          </a:xfrm>
          <a:custGeom>
            <a:avLst/>
            <a:gdLst/>
            <a:ahLst/>
            <a:cxnLst/>
            <a:rect l="l" t="t" r="r" b="b"/>
            <a:pathLst>
              <a:path w="2227425" h="2182876">
                <a:moveTo>
                  <a:pt x="0" y="0"/>
                </a:moveTo>
                <a:lnTo>
                  <a:pt x="2227425" y="0"/>
                </a:lnTo>
                <a:lnTo>
                  <a:pt x="2227425" y="2182877"/>
                </a:lnTo>
                <a:lnTo>
                  <a:pt x="0" y="2182877"/>
                </a:lnTo>
                <a:lnTo>
                  <a:pt x="0" y="0"/>
                </a:lnTo>
                <a:close/>
              </a:path>
            </a:pathLst>
          </a:custGeom>
          <a:blipFill>
            <a:blip r:embed="rId3"/>
            <a:stretch>
              <a:fillRect/>
            </a:stretch>
          </a:blipFill>
        </p:spPr>
        <p:txBody>
          <a:bodyPr/>
          <a:lstStyle/>
          <a:p>
            <a:endParaRPr lang="fr-FR"/>
          </a:p>
        </p:txBody>
      </p:sp>
      <p:sp>
        <p:nvSpPr>
          <p:cNvPr id="11" name="Freeform 11"/>
          <p:cNvSpPr/>
          <p:nvPr/>
        </p:nvSpPr>
        <p:spPr>
          <a:xfrm>
            <a:off x="729392" y="4805694"/>
            <a:ext cx="3924790" cy="2526302"/>
          </a:xfrm>
          <a:custGeom>
            <a:avLst/>
            <a:gdLst/>
            <a:ahLst/>
            <a:cxnLst/>
            <a:rect l="l" t="t" r="r" b="b"/>
            <a:pathLst>
              <a:path w="3924790" h="2526302">
                <a:moveTo>
                  <a:pt x="0" y="0"/>
                </a:moveTo>
                <a:lnTo>
                  <a:pt x="3924791" y="0"/>
                </a:lnTo>
                <a:lnTo>
                  <a:pt x="3924791" y="2526301"/>
                </a:lnTo>
                <a:lnTo>
                  <a:pt x="0" y="2526301"/>
                </a:lnTo>
                <a:lnTo>
                  <a:pt x="0" y="0"/>
                </a:lnTo>
                <a:close/>
              </a:path>
            </a:pathLst>
          </a:custGeom>
          <a:blipFill>
            <a:blip r:embed="rId4"/>
            <a:stretch>
              <a:fillRect/>
            </a:stretch>
          </a:blipFill>
        </p:spPr>
        <p:txBody>
          <a:bodyPr/>
          <a:lstStyle/>
          <a:p>
            <a:endParaRPr lang="fr-FR"/>
          </a:p>
        </p:txBody>
      </p:sp>
      <p:sp>
        <p:nvSpPr>
          <p:cNvPr id="12" name="Freeform 12"/>
          <p:cNvSpPr/>
          <p:nvPr/>
        </p:nvSpPr>
        <p:spPr>
          <a:xfrm>
            <a:off x="5712661" y="4805694"/>
            <a:ext cx="4267355" cy="3479428"/>
          </a:xfrm>
          <a:custGeom>
            <a:avLst/>
            <a:gdLst/>
            <a:ahLst/>
            <a:cxnLst/>
            <a:rect l="l" t="t" r="r" b="b"/>
            <a:pathLst>
              <a:path w="4267355" h="3479428">
                <a:moveTo>
                  <a:pt x="0" y="0"/>
                </a:moveTo>
                <a:lnTo>
                  <a:pt x="4267355" y="0"/>
                </a:lnTo>
                <a:lnTo>
                  <a:pt x="4267355" y="3479428"/>
                </a:lnTo>
                <a:lnTo>
                  <a:pt x="0" y="3479428"/>
                </a:lnTo>
                <a:lnTo>
                  <a:pt x="0" y="0"/>
                </a:lnTo>
                <a:close/>
              </a:path>
            </a:pathLst>
          </a:custGeom>
          <a:blipFill>
            <a:blip r:embed="rId5"/>
            <a:stretch>
              <a:fillRect/>
            </a:stretch>
          </a:blipFill>
        </p:spPr>
        <p:txBody>
          <a:bodyPr/>
          <a:lstStyle/>
          <a:p>
            <a:endParaRPr lang="fr-FR"/>
          </a:p>
        </p:txBody>
      </p:sp>
      <p:sp>
        <p:nvSpPr>
          <p:cNvPr id="13" name="Freeform 13"/>
          <p:cNvSpPr/>
          <p:nvPr/>
        </p:nvSpPr>
        <p:spPr>
          <a:xfrm>
            <a:off x="11418291" y="4805694"/>
            <a:ext cx="2383170" cy="1739714"/>
          </a:xfrm>
          <a:custGeom>
            <a:avLst/>
            <a:gdLst/>
            <a:ahLst/>
            <a:cxnLst/>
            <a:rect l="l" t="t" r="r" b="b"/>
            <a:pathLst>
              <a:path w="2383170" h="1739714">
                <a:moveTo>
                  <a:pt x="0" y="0"/>
                </a:moveTo>
                <a:lnTo>
                  <a:pt x="2383170" y="0"/>
                </a:lnTo>
                <a:lnTo>
                  <a:pt x="2383170" y="1739714"/>
                </a:lnTo>
                <a:lnTo>
                  <a:pt x="0" y="1739714"/>
                </a:lnTo>
                <a:lnTo>
                  <a:pt x="0" y="0"/>
                </a:lnTo>
                <a:close/>
              </a:path>
            </a:pathLst>
          </a:custGeom>
          <a:blipFill>
            <a:blip r:embed="rId6"/>
            <a:stretch>
              <a:fillRect/>
            </a:stretch>
          </a:blipFill>
        </p:spPr>
        <p:txBody>
          <a:bodyPr/>
          <a:lstStyle/>
          <a:p>
            <a:endParaRPr lang="fr-FR"/>
          </a:p>
        </p:txBody>
      </p:sp>
      <p:sp>
        <p:nvSpPr>
          <p:cNvPr id="14" name="Freeform 14"/>
          <p:cNvSpPr/>
          <p:nvPr/>
        </p:nvSpPr>
        <p:spPr>
          <a:xfrm>
            <a:off x="14230473" y="4805694"/>
            <a:ext cx="2618664" cy="1739714"/>
          </a:xfrm>
          <a:custGeom>
            <a:avLst/>
            <a:gdLst/>
            <a:ahLst/>
            <a:cxnLst/>
            <a:rect l="l" t="t" r="r" b="b"/>
            <a:pathLst>
              <a:path w="2618664" h="1739714">
                <a:moveTo>
                  <a:pt x="0" y="0"/>
                </a:moveTo>
                <a:lnTo>
                  <a:pt x="2618663" y="0"/>
                </a:lnTo>
                <a:lnTo>
                  <a:pt x="2618663" y="1739714"/>
                </a:lnTo>
                <a:lnTo>
                  <a:pt x="0" y="1739714"/>
                </a:lnTo>
                <a:lnTo>
                  <a:pt x="0" y="0"/>
                </a:lnTo>
                <a:close/>
              </a:path>
            </a:pathLst>
          </a:custGeom>
          <a:blipFill>
            <a:blip r:embed="rId7"/>
            <a:stretch>
              <a:fillRect/>
            </a:stretch>
          </a:blipFill>
        </p:spPr>
        <p:txBody>
          <a:bodyPr/>
          <a:lstStyle/>
          <a:p>
            <a:endParaRPr lang="fr-FR"/>
          </a:p>
        </p:txBody>
      </p:sp>
      <p:sp>
        <p:nvSpPr>
          <p:cNvPr id="15" name="Freeform 15"/>
          <p:cNvSpPr/>
          <p:nvPr/>
        </p:nvSpPr>
        <p:spPr>
          <a:xfrm>
            <a:off x="11117486" y="7703470"/>
            <a:ext cx="2984781" cy="2211451"/>
          </a:xfrm>
          <a:custGeom>
            <a:avLst/>
            <a:gdLst/>
            <a:ahLst/>
            <a:cxnLst/>
            <a:rect l="l" t="t" r="r" b="b"/>
            <a:pathLst>
              <a:path w="2984781" h="2211451">
                <a:moveTo>
                  <a:pt x="0" y="0"/>
                </a:moveTo>
                <a:lnTo>
                  <a:pt x="2984780" y="0"/>
                </a:lnTo>
                <a:lnTo>
                  <a:pt x="2984780" y="2211452"/>
                </a:lnTo>
                <a:lnTo>
                  <a:pt x="0" y="2211452"/>
                </a:lnTo>
                <a:lnTo>
                  <a:pt x="0" y="0"/>
                </a:lnTo>
                <a:close/>
              </a:path>
            </a:pathLst>
          </a:custGeom>
          <a:blipFill>
            <a:blip r:embed="rId8"/>
            <a:stretch>
              <a:fillRect/>
            </a:stretch>
          </a:blipFill>
        </p:spPr>
        <p:txBody>
          <a:bodyPr/>
          <a:lstStyle/>
          <a:p>
            <a:endParaRPr lang="fr-FR"/>
          </a:p>
        </p:txBody>
      </p:sp>
      <p:sp>
        <p:nvSpPr>
          <p:cNvPr id="16" name="Freeform 16"/>
          <p:cNvSpPr/>
          <p:nvPr/>
        </p:nvSpPr>
        <p:spPr>
          <a:xfrm>
            <a:off x="14575462" y="7703470"/>
            <a:ext cx="3237023" cy="2097949"/>
          </a:xfrm>
          <a:custGeom>
            <a:avLst/>
            <a:gdLst/>
            <a:ahLst/>
            <a:cxnLst/>
            <a:rect l="l" t="t" r="r" b="b"/>
            <a:pathLst>
              <a:path w="3237023" h="2097949">
                <a:moveTo>
                  <a:pt x="0" y="0"/>
                </a:moveTo>
                <a:lnTo>
                  <a:pt x="3237023" y="0"/>
                </a:lnTo>
                <a:lnTo>
                  <a:pt x="3237023" y="2097949"/>
                </a:lnTo>
                <a:lnTo>
                  <a:pt x="0" y="2097949"/>
                </a:lnTo>
                <a:lnTo>
                  <a:pt x="0" y="0"/>
                </a:lnTo>
                <a:close/>
              </a:path>
            </a:pathLst>
          </a:custGeom>
          <a:blipFill>
            <a:blip r:embed="rId9"/>
            <a:stretch>
              <a:fillRect r="-13207"/>
            </a:stretch>
          </a:blipFill>
        </p:spPr>
        <p:txBody>
          <a:bodyPr/>
          <a:lstStyle/>
          <a:p>
            <a:endParaRPr lang="fr-FR"/>
          </a:p>
        </p:txBody>
      </p:sp>
      <p:sp>
        <p:nvSpPr>
          <p:cNvPr id="17" name="TextBox 17"/>
          <p:cNvSpPr txBox="1"/>
          <p:nvPr/>
        </p:nvSpPr>
        <p:spPr>
          <a:xfrm>
            <a:off x="1028700" y="1030720"/>
            <a:ext cx="11501696" cy="1974215"/>
          </a:xfrm>
          <a:prstGeom prst="rect">
            <a:avLst/>
          </a:prstGeom>
        </p:spPr>
        <p:txBody>
          <a:bodyPr lIns="0" tIns="0" rIns="0" bIns="0" rtlCol="0" anchor="t">
            <a:spAutoFit/>
          </a:bodyPr>
          <a:lstStyle/>
          <a:p>
            <a:pPr algn="l">
              <a:lnSpc>
                <a:spcPts val="7600"/>
              </a:lnSpc>
            </a:pPr>
            <a:r>
              <a:rPr lang="en-US" sz="7600" b="1">
                <a:solidFill>
                  <a:srgbClr val="272727"/>
                </a:solidFill>
                <a:latin typeface="Cormorant SC Medium"/>
                <a:ea typeface="Cormorant SC Medium"/>
                <a:cs typeface="Cormorant SC Medium"/>
                <a:sym typeface="Cormorant SC Medium"/>
              </a:rPr>
              <a:t>Certaines des inventions celebres de Archimede : </a:t>
            </a:r>
          </a:p>
        </p:txBody>
      </p:sp>
      <p:sp>
        <p:nvSpPr>
          <p:cNvPr id="18" name="TextBox 18"/>
          <p:cNvSpPr txBox="1"/>
          <p:nvPr/>
        </p:nvSpPr>
        <p:spPr>
          <a:xfrm>
            <a:off x="15997419" y="821170"/>
            <a:ext cx="820626" cy="613410"/>
          </a:xfrm>
          <a:prstGeom prst="rect">
            <a:avLst/>
          </a:prstGeom>
        </p:spPr>
        <p:txBody>
          <a:bodyPr lIns="0" tIns="0" rIns="0" bIns="0" rtlCol="0" anchor="t">
            <a:spAutoFit/>
          </a:bodyPr>
          <a:lstStyle/>
          <a:p>
            <a:pPr marL="0" lvl="0" indent="0" algn="r">
              <a:lnSpc>
                <a:spcPts val="5040"/>
              </a:lnSpc>
              <a:spcBef>
                <a:spcPct val="0"/>
              </a:spcBef>
            </a:pPr>
            <a:r>
              <a:rPr lang="en-US" sz="3600" b="1" u="sng">
                <a:solidFill>
                  <a:srgbClr val="272727"/>
                </a:solidFill>
                <a:latin typeface="Cormorant SC Semi-Bold"/>
                <a:ea typeface="Cormorant SC Semi-Bold"/>
                <a:cs typeface="Cormorant SC Semi-Bold"/>
                <a:sym typeface="Cormorant SC Semi-Bold"/>
              </a:rPr>
              <a:t>04</a:t>
            </a:r>
          </a:p>
        </p:txBody>
      </p:sp>
      <p:sp>
        <p:nvSpPr>
          <p:cNvPr id="19" name="TextBox 19"/>
          <p:cNvSpPr txBox="1"/>
          <p:nvPr/>
        </p:nvSpPr>
        <p:spPr>
          <a:xfrm>
            <a:off x="729392" y="4070356"/>
            <a:ext cx="9135333" cy="518516"/>
          </a:xfrm>
          <a:prstGeom prst="rect">
            <a:avLst/>
          </a:prstGeom>
        </p:spPr>
        <p:txBody>
          <a:bodyPr lIns="0" tIns="0" rIns="0" bIns="0" rtlCol="0" anchor="t">
            <a:spAutoFit/>
          </a:bodyPr>
          <a:lstStyle/>
          <a:p>
            <a:pPr algn="l">
              <a:lnSpc>
                <a:spcPts val="4368"/>
              </a:lnSpc>
            </a:pPr>
            <a:r>
              <a:rPr lang="en-US" sz="2730" b="1">
                <a:solidFill>
                  <a:srgbClr val="272727"/>
                </a:solidFill>
                <a:latin typeface="HK Grotesk Bold"/>
                <a:ea typeface="HK Grotesk Bold"/>
                <a:cs typeface="HK Grotesk Bold"/>
                <a:sym typeface="HK Grotesk Bold"/>
              </a:rPr>
              <a:t>le principe d'Archimède</a:t>
            </a:r>
          </a:p>
        </p:txBody>
      </p:sp>
      <p:sp>
        <p:nvSpPr>
          <p:cNvPr id="20" name="TextBox 20"/>
          <p:cNvSpPr txBox="1"/>
          <p:nvPr/>
        </p:nvSpPr>
        <p:spPr>
          <a:xfrm>
            <a:off x="6120457" y="4070356"/>
            <a:ext cx="9135333" cy="518516"/>
          </a:xfrm>
          <a:prstGeom prst="rect">
            <a:avLst/>
          </a:prstGeom>
        </p:spPr>
        <p:txBody>
          <a:bodyPr lIns="0" tIns="0" rIns="0" bIns="0" rtlCol="0" anchor="t">
            <a:spAutoFit/>
          </a:bodyPr>
          <a:lstStyle/>
          <a:p>
            <a:pPr algn="l">
              <a:lnSpc>
                <a:spcPts val="4368"/>
              </a:lnSpc>
            </a:pPr>
            <a:r>
              <a:rPr lang="en-US" sz="2730" b="1">
                <a:solidFill>
                  <a:srgbClr val="272727"/>
                </a:solidFill>
                <a:latin typeface="HK Grotesk Bold"/>
                <a:ea typeface="HK Grotesk Bold"/>
                <a:cs typeface="HK Grotesk Bold"/>
                <a:sym typeface="HK Grotesk Bold"/>
              </a:rPr>
              <a:t>Planétarium mécanique</a:t>
            </a:r>
          </a:p>
        </p:txBody>
      </p:sp>
      <p:sp>
        <p:nvSpPr>
          <p:cNvPr id="21" name="TextBox 21"/>
          <p:cNvSpPr txBox="1"/>
          <p:nvPr/>
        </p:nvSpPr>
        <p:spPr>
          <a:xfrm>
            <a:off x="12784636" y="4070356"/>
            <a:ext cx="9135333" cy="518516"/>
          </a:xfrm>
          <a:prstGeom prst="rect">
            <a:avLst/>
          </a:prstGeom>
        </p:spPr>
        <p:txBody>
          <a:bodyPr lIns="0" tIns="0" rIns="0" bIns="0" rtlCol="0" anchor="t">
            <a:spAutoFit/>
          </a:bodyPr>
          <a:lstStyle/>
          <a:p>
            <a:pPr algn="l">
              <a:lnSpc>
                <a:spcPts val="4368"/>
              </a:lnSpc>
            </a:pPr>
            <a:r>
              <a:rPr lang="en-US" sz="2730" b="1">
                <a:solidFill>
                  <a:srgbClr val="272727"/>
                </a:solidFill>
                <a:latin typeface="HK Grotesk Bold"/>
                <a:ea typeface="HK Grotesk Bold"/>
                <a:cs typeface="HK Grotesk Bold"/>
                <a:sym typeface="HK Grotesk Bold"/>
              </a:rPr>
              <a:t>Vis d'Archimède</a:t>
            </a:r>
          </a:p>
        </p:txBody>
      </p:sp>
      <p:sp>
        <p:nvSpPr>
          <p:cNvPr id="22" name="TextBox 22"/>
          <p:cNvSpPr txBox="1"/>
          <p:nvPr/>
        </p:nvSpPr>
        <p:spPr>
          <a:xfrm>
            <a:off x="12691634" y="6813480"/>
            <a:ext cx="9135333" cy="518516"/>
          </a:xfrm>
          <a:prstGeom prst="rect">
            <a:avLst/>
          </a:prstGeom>
        </p:spPr>
        <p:txBody>
          <a:bodyPr lIns="0" tIns="0" rIns="0" bIns="0" rtlCol="0" anchor="t">
            <a:spAutoFit/>
          </a:bodyPr>
          <a:lstStyle/>
          <a:p>
            <a:pPr algn="l">
              <a:lnSpc>
                <a:spcPts val="4368"/>
              </a:lnSpc>
            </a:pPr>
            <a:r>
              <a:rPr lang="en-US" sz="2730" b="1">
                <a:solidFill>
                  <a:srgbClr val="272727"/>
                </a:solidFill>
                <a:latin typeface="HK Grotesk Bold"/>
                <a:ea typeface="HK Grotesk Bold"/>
                <a:cs typeface="HK Grotesk Bold"/>
                <a:sym typeface="HK Grotesk Bold"/>
              </a:rPr>
              <a:t>Les miroirs ardents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15874591" y="0"/>
            <a:ext cx="9525" cy="10287000"/>
          </a:xfrm>
          <a:prstGeom prst="rect">
            <a:avLst/>
          </a:prstGeom>
          <a:solidFill>
            <a:srgbClr val="272727"/>
          </a:solidFill>
        </p:spPr>
        <p:txBody>
          <a:bodyPr/>
          <a:lstStyle/>
          <a:p>
            <a:endParaRPr lang="fr-FR"/>
          </a:p>
        </p:txBody>
      </p:sp>
      <p:sp>
        <p:nvSpPr>
          <p:cNvPr id="3" name="AutoShape 3"/>
          <p:cNvSpPr/>
          <p:nvPr/>
        </p:nvSpPr>
        <p:spPr>
          <a:xfrm>
            <a:off x="-285750" y="3668911"/>
            <a:ext cx="18859500" cy="9525"/>
          </a:xfrm>
          <a:prstGeom prst="rect">
            <a:avLst/>
          </a:prstGeom>
          <a:solidFill>
            <a:srgbClr val="272727"/>
          </a:solidFill>
        </p:spPr>
        <p:txBody>
          <a:bodyPr/>
          <a:lstStyle/>
          <a:p>
            <a:endParaRPr lang="fr-FR"/>
          </a:p>
        </p:txBody>
      </p:sp>
      <p:grpSp>
        <p:nvGrpSpPr>
          <p:cNvPr id="4" name="Group 4"/>
          <p:cNvGrpSpPr/>
          <p:nvPr/>
        </p:nvGrpSpPr>
        <p:grpSpPr>
          <a:xfrm>
            <a:off x="15874591" y="8913146"/>
            <a:ext cx="3570222" cy="1373854"/>
            <a:chOff x="0" y="0"/>
            <a:chExt cx="4760296" cy="1831806"/>
          </a:xfrm>
        </p:grpSpPr>
        <p:sp>
          <p:nvSpPr>
            <p:cNvPr id="5" name="AutoShape 5"/>
            <p:cNvSpPr/>
            <p:nvPr/>
          </p:nvSpPr>
          <p:spPr>
            <a:xfrm>
              <a:off x="0" y="12700"/>
              <a:ext cx="4184377" cy="1819106"/>
            </a:xfrm>
            <a:prstGeom prst="rect">
              <a:avLst/>
            </a:prstGeom>
            <a:solidFill>
              <a:srgbClr val="B2AEA9"/>
            </a:solidFill>
          </p:spPr>
          <p:txBody>
            <a:bodyPr/>
            <a:lstStyle/>
            <a:p>
              <a:endParaRPr lang="fr-FR"/>
            </a:p>
          </p:txBody>
        </p:sp>
        <p:grpSp>
          <p:nvGrpSpPr>
            <p:cNvPr id="6" name="Group 6"/>
            <p:cNvGrpSpPr/>
            <p:nvPr/>
          </p:nvGrpSpPr>
          <p:grpSpPr>
            <a:xfrm>
              <a:off x="2347040" y="821199"/>
              <a:ext cx="453395" cy="202107"/>
              <a:chOff x="0" y="0"/>
              <a:chExt cx="1139618" cy="508000"/>
            </a:xfrm>
          </p:grpSpPr>
          <p:sp>
            <p:nvSpPr>
              <p:cNvPr id="7" name="Freeform 7"/>
              <p:cNvSpPr/>
              <p:nvPr/>
            </p:nvSpPr>
            <p:spPr>
              <a:xfrm>
                <a:off x="0" y="215900"/>
                <a:ext cx="843708" cy="76200"/>
              </a:xfrm>
              <a:custGeom>
                <a:avLst/>
                <a:gdLst/>
                <a:ahLst/>
                <a:cxnLst/>
                <a:rect l="l" t="t" r="r" b="b"/>
                <a:pathLst>
                  <a:path w="843708" h="76200">
                    <a:moveTo>
                      <a:pt x="0" y="0"/>
                    </a:moveTo>
                    <a:lnTo>
                      <a:pt x="843708" y="0"/>
                    </a:lnTo>
                    <a:lnTo>
                      <a:pt x="843708" y="76200"/>
                    </a:lnTo>
                    <a:lnTo>
                      <a:pt x="0" y="76200"/>
                    </a:lnTo>
                    <a:close/>
                  </a:path>
                </a:pathLst>
              </a:custGeom>
              <a:solidFill>
                <a:srgbClr val="272727"/>
              </a:solidFill>
            </p:spPr>
            <p:txBody>
              <a:bodyPr/>
              <a:lstStyle/>
              <a:p>
                <a:endParaRPr lang="fr-FR"/>
              </a:p>
            </p:txBody>
          </p:sp>
          <p:sp>
            <p:nvSpPr>
              <p:cNvPr id="8" name="Freeform 8"/>
              <p:cNvSpPr/>
              <p:nvPr/>
            </p:nvSpPr>
            <p:spPr>
              <a:xfrm>
                <a:off x="764968"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fr-FR"/>
              </a:p>
            </p:txBody>
          </p:sp>
        </p:grpSp>
        <p:sp>
          <p:nvSpPr>
            <p:cNvPr id="9" name="AutoShape 9"/>
            <p:cNvSpPr/>
            <p:nvPr/>
          </p:nvSpPr>
          <p:spPr>
            <a:xfrm rot="-5400000">
              <a:off x="2373798" y="-2373798"/>
              <a:ext cx="12700" cy="4760296"/>
            </a:xfrm>
            <a:prstGeom prst="rect">
              <a:avLst/>
            </a:prstGeom>
            <a:solidFill>
              <a:srgbClr val="272727"/>
            </a:solidFill>
          </p:spPr>
          <p:txBody>
            <a:bodyPr/>
            <a:lstStyle/>
            <a:p>
              <a:endParaRPr lang="fr-FR"/>
            </a:p>
          </p:txBody>
        </p:sp>
      </p:grpSp>
      <p:sp>
        <p:nvSpPr>
          <p:cNvPr id="10" name="Freeform 10"/>
          <p:cNvSpPr/>
          <p:nvPr/>
        </p:nvSpPr>
        <p:spPr>
          <a:xfrm>
            <a:off x="12051185" y="302770"/>
            <a:ext cx="2927991" cy="2927991"/>
          </a:xfrm>
          <a:custGeom>
            <a:avLst/>
            <a:gdLst/>
            <a:ahLst/>
            <a:cxnLst/>
            <a:rect l="l" t="t" r="r" b="b"/>
            <a:pathLst>
              <a:path w="2927991" h="2927991">
                <a:moveTo>
                  <a:pt x="0" y="0"/>
                </a:moveTo>
                <a:lnTo>
                  <a:pt x="2927990" y="0"/>
                </a:lnTo>
                <a:lnTo>
                  <a:pt x="2927990" y="2927991"/>
                </a:lnTo>
                <a:lnTo>
                  <a:pt x="0" y="2927991"/>
                </a:lnTo>
                <a:lnTo>
                  <a:pt x="0" y="0"/>
                </a:lnTo>
                <a:close/>
              </a:path>
            </a:pathLst>
          </a:custGeom>
          <a:blipFill>
            <a:blip r:embed="rId3"/>
            <a:stretch>
              <a:fillRect/>
            </a:stretch>
          </a:blipFill>
        </p:spPr>
        <p:txBody>
          <a:bodyPr/>
          <a:lstStyle/>
          <a:p>
            <a:endParaRPr lang="fr-FR"/>
          </a:p>
        </p:txBody>
      </p:sp>
      <p:grpSp>
        <p:nvGrpSpPr>
          <p:cNvPr id="11" name="Group 11"/>
          <p:cNvGrpSpPr/>
          <p:nvPr/>
        </p:nvGrpSpPr>
        <p:grpSpPr>
          <a:xfrm>
            <a:off x="10182254" y="4120187"/>
            <a:ext cx="4796922" cy="2441832"/>
            <a:chOff x="0" y="0"/>
            <a:chExt cx="6395896" cy="3255775"/>
          </a:xfrm>
        </p:grpSpPr>
        <p:sp>
          <p:nvSpPr>
            <p:cNvPr id="12" name="Freeform 12"/>
            <p:cNvSpPr/>
            <p:nvPr/>
          </p:nvSpPr>
          <p:spPr>
            <a:xfrm>
              <a:off x="1192031" y="0"/>
              <a:ext cx="4011835" cy="2377777"/>
            </a:xfrm>
            <a:custGeom>
              <a:avLst/>
              <a:gdLst/>
              <a:ahLst/>
              <a:cxnLst/>
              <a:rect l="l" t="t" r="r" b="b"/>
              <a:pathLst>
                <a:path w="4011835" h="2377777">
                  <a:moveTo>
                    <a:pt x="0" y="0"/>
                  </a:moveTo>
                  <a:lnTo>
                    <a:pt x="4011834" y="0"/>
                  </a:lnTo>
                  <a:lnTo>
                    <a:pt x="4011834" y="2377777"/>
                  </a:lnTo>
                  <a:lnTo>
                    <a:pt x="0" y="2377777"/>
                  </a:lnTo>
                  <a:lnTo>
                    <a:pt x="0" y="0"/>
                  </a:lnTo>
                  <a:close/>
                </a:path>
              </a:pathLst>
            </a:custGeom>
            <a:blipFill>
              <a:blip r:embed="rId4"/>
              <a:stretch>
                <a:fillRect t="-12898" b="-13642"/>
              </a:stretch>
            </a:blipFill>
          </p:spPr>
          <p:txBody>
            <a:bodyPr/>
            <a:lstStyle/>
            <a:p>
              <a:endParaRPr lang="fr-FR"/>
            </a:p>
          </p:txBody>
        </p:sp>
        <p:sp>
          <p:nvSpPr>
            <p:cNvPr id="13" name="TextBox 13"/>
            <p:cNvSpPr txBox="1"/>
            <p:nvPr/>
          </p:nvSpPr>
          <p:spPr>
            <a:xfrm>
              <a:off x="0" y="2522169"/>
              <a:ext cx="6395896" cy="733607"/>
            </a:xfrm>
            <a:prstGeom prst="rect">
              <a:avLst/>
            </a:prstGeom>
          </p:spPr>
          <p:txBody>
            <a:bodyPr lIns="0" tIns="0" rIns="0" bIns="0" rtlCol="0" anchor="t">
              <a:spAutoFit/>
            </a:bodyPr>
            <a:lstStyle/>
            <a:p>
              <a:pPr algn="l">
                <a:lnSpc>
                  <a:spcPts val="2294"/>
                </a:lnSpc>
              </a:pPr>
              <a:r>
                <a:rPr lang="en-US" sz="1433">
                  <a:solidFill>
                    <a:srgbClr val="272727"/>
                  </a:solidFill>
                  <a:latin typeface="HK Grotesk"/>
                  <a:ea typeface="HK Grotesk"/>
                  <a:cs typeface="HK Grotesk"/>
                  <a:sym typeface="HK Grotesk"/>
                </a:rPr>
                <a:t>célèbre papyrus </a:t>
              </a:r>
              <a:r>
                <a:rPr lang="en-US" sz="1433" i="1">
                  <a:solidFill>
                    <a:srgbClr val="272727"/>
                  </a:solidFill>
                  <a:latin typeface="HK Grotesk Italics"/>
                  <a:ea typeface="HK Grotesk Italics"/>
                  <a:cs typeface="HK Grotesk Italics"/>
                  <a:sym typeface="HK Grotesk Italics"/>
                </a:rPr>
                <a:t>“Rhind” </a:t>
              </a:r>
              <a:r>
                <a:rPr lang="en-US" sz="1433">
                  <a:solidFill>
                    <a:srgbClr val="272727"/>
                  </a:solidFill>
                  <a:latin typeface="HK Grotesk"/>
                  <a:ea typeface="HK Grotesk"/>
                  <a:cs typeface="HK Grotesk"/>
                  <a:sym typeface="HK Grotesk"/>
                </a:rPr>
                <a:t>copié par le scribe Ahmes.</a:t>
              </a:r>
            </a:p>
            <a:p>
              <a:pPr algn="l">
                <a:lnSpc>
                  <a:spcPts val="2294"/>
                </a:lnSpc>
              </a:pPr>
              <a:endParaRPr lang="en-US" sz="1433">
                <a:solidFill>
                  <a:srgbClr val="272727"/>
                </a:solidFill>
                <a:latin typeface="HK Grotesk"/>
                <a:ea typeface="HK Grotesk"/>
                <a:cs typeface="HK Grotesk"/>
                <a:sym typeface="HK Grotesk"/>
              </a:endParaRPr>
            </a:p>
          </p:txBody>
        </p:sp>
      </p:grpSp>
      <p:sp>
        <p:nvSpPr>
          <p:cNvPr id="14" name="Freeform 14"/>
          <p:cNvSpPr/>
          <p:nvPr/>
        </p:nvSpPr>
        <p:spPr>
          <a:xfrm>
            <a:off x="12317462" y="6751956"/>
            <a:ext cx="2661713" cy="2297718"/>
          </a:xfrm>
          <a:custGeom>
            <a:avLst/>
            <a:gdLst/>
            <a:ahLst/>
            <a:cxnLst/>
            <a:rect l="l" t="t" r="r" b="b"/>
            <a:pathLst>
              <a:path w="2661713" h="2297718">
                <a:moveTo>
                  <a:pt x="0" y="0"/>
                </a:moveTo>
                <a:lnTo>
                  <a:pt x="2661713" y="0"/>
                </a:lnTo>
                <a:lnTo>
                  <a:pt x="2661713" y="2297718"/>
                </a:lnTo>
                <a:lnTo>
                  <a:pt x="0" y="2297718"/>
                </a:lnTo>
                <a:lnTo>
                  <a:pt x="0" y="0"/>
                </a:lnTo>
                <a:close/>
              </a:path>
            </a:pathLst>
          </a:custGeom>
          <a:blipFill>
            <a:blip r:embed="rId5"/>
            <a:stretch>
              <a:fillRect/>
            </a:stretch>
          </a:blipFill>
        </p:spPr>
        <p:txBody>
          <a:bodyPr/>
          <a:lstStyle/>
          <a:p>
            <a:endParaRPr lang="fr-FR"/>
          </a:p>
        </p:txBody>
      </p:sp>
      <p:sp>
        <p:nvSpPr>
          <p:cNvPr id="15" name="Freeform 15"/>
          <p:cNvSpPr/>
          <p:nvPr/>
        </p:nvSpPr>
        <p:spPr>
          <a:xfrm>
            <a:off x="7189565" y="6751956"/>
            <a:ext cx="2760092" cy="2297718"/>
          </a:xfrm>
          <a:custGeom>
            <a:avLst/>
            <a:gdLst/>
            <a:ahLst/>
            <a:cxnLst/>
            <a:rect l="l" t="t" r="r" b="b"/>
            <a:pathLst>
              <a:path w="2760092" h="2297718">
                <a:moveTo>
                  <a:pt x="0" y="0"/>
                </a:moveTo>
                <a:lnTo>
                  <a:pt x="2760093" y="0"/>
                </a:lnTo>
                <a:lnTo>
                  <a:pt x="2760093" y="2297718"/>
                </a:lnTo>
                <a:lnTo>
                  <a:pt x="0" y="2297718"/>
                </a:lnTo>
                <a:lnTo>
                  <a:pt x="0" y="0"/>
                </a:lnTo>
                <a:close/>
              </a:path>
            </a:pathLst>
          </a:custGeom>
          <a:blipFill>
            <a:blip r:embed="rId6"/>
            <a:stretch>
              <a:fillRect/>
            </a:stretch>
          </a:blipFill>
        </p:spPr>
        <p:txBody>
          <a:bodyPr/>
          <a:lstStyle/>
          <a:p>
            <a:endParaRPr lang="fr-FR"/>
          </a:p>
        </p:txBody>
      </p:sp>
      <p:sp>
        <p:nvSpPr>
          <p:cNvPr id="16" name="TextBox 16"/>
          <p:cNvSpPr txBox="1"/>
          <p:nvPr/>
        </p:nvSpPr>
        <p:spPr>
          <a:xfrm>
            <a:off x="1876496" y="767448"/>
            <a:ext cx="10954142" cy="2160559"/>
          </a:xfrm>
          <a:prstGeom prst="rect">
            <a:avLst/>
          </a:prstGeom>
        </p:spPr>
        <p:txBody>
          <a:bodyPr lIns="0" tIns="0" rIns="0" bIns="0" rtlCol="0" anchor="t">
            <a:spAutoFit/>
          </a:bodyPr>
          <a:lstStyle/>
          <a:p>
            <a:pPr algn="l">
              <a:lnSpc>
                <a:spcPts val="8337"/>
              </a:lnSpc>
            </a:pPr>
            <a:r>
              <a:rPr lang="en-US" sz="8337" b="1">
                <a:solidFill>
                  <a:srgbClr val="272727"/>
                </a:solidFill>
                <a:latin typeface="Cormorant SC Medium"/>
                <a:ea typeface="Cormorant SC Medium"/>
                <a:cs typeface="Cormorant SC Medium"/>
                <a:sym typeface="Cormorant SC Medium"/>
              </a:rPr>
              <a:t>Présentation du nombre pi </a:t>
            </a:r>
          </a:p>
        </p:txBody>
      </p:sp>
      <p:sp>
        <p:nvSpPr>
          <p:cNvPr id="17" name="TextBox 17"/>
          <p:cNvSpPr txBox="1"/>
          <p:nvPr/>
        </p:nvSpPr>
        <p:spPr>
          <a:xfrm>
            <a:off x="16438674" y="962025"/>
            <a:ext cx="820626" cy="613410"/>
          </a:xfrm>
          <a:prstGeom prst="rect">
            <a:avLst/>
          </a:prstGeom>
        </p:spPr>
        <p:txBody>
          <a:bodyPr lIns="0" tIns="0" rIns="0" bIns="0" rtlCol="0" anchor="t">
            <a:spAutoFit/>
          </a:bodyPr>
          <a:lstStyle/>
          <a:p>
            <a:pPr marL="0" lvl="0" indent="0" algn="r">
              <a:lnSpc>
                <a:spcPts val="5040"/>
              </a:lnSpc>
              <a:spcBef>
                <a:spcPct val="0"/>
              </a:spcBef>
            </a:pPr>
            <a:r>
              <a:rPr lang="en-US" sz="3600" b="1" u="sng">
                <a:solidFill>
                  <a:srgbClr val="272727"/>
                </a:solidFill>
                <a:latin typeface="Cormorant SC Semi-Bold"/>
                <a:ea typeface="Cormorant SC Semi-Bold"/>
                <a:cs typeface="Cormorant SC Semi-Bold"/>
                <a:sym typeface="Cormorant SC Semi-Bold"/>
              </a:rPr>
              <a:t>05</a:t>
            </a:r>
          </a:p>
        </p:txBody>
      </p:sp>
      <p:sp>
        <p:nvSpPr>
          <p:cNvPr id="18" name="TextBox 18"/>
          <p:cNvSpPr txBox="1"/>
          <p:nvPr/>
        </p:nvSpPr>
        <p:spPr>
          <a:xfrm>
            <a:off x="389835" y="4316611"/>
            <a:ext cx="9135333" cy="2220929"/>
          </a:xfrm>
          <a:prstGeom prst="rect">
            <a:avLst/>
          </a:prstGeom>
        </p:spPr>
        <p:txBody>
          <a:bodyPr lIns="0" tIns="0" rIns="0" bIns="0" rtlCol="0" anchor="t">
            <a:spAutoFit/>
          </a:bodyPr>
          <a:lstStyle/>
          <a:p>
            <a:pPr marL="589514" lvl="1" indent="-294757" algn="l">
              <a:lnSpc>
                <a:spcPts val="4368"/>
              </a:lnSpc>
              <a:buFont typeface="Arial"/>
              <a:buChar char="•"/>
            </a:pPr>
            <a:r>
              <a:rPr lang="en-US" sz="2730" dirty="0">
                <a:solidFill>
                  <a:srgbClr val="272727"/>
                </a:solidFill>
                <a:latin typeface="HK Grotesk"/>
                <a:ea typeface="HK Grotesk"/>
                <a:cs typeface="HK Grotesk"/>
                <a:sym typeface="HK Grotesk"/>
              </a:rPr>
              <a:t>Le </a:t>
            </a:r>
            <a:r>
              <a:rPr lang="en-US" sz="2730" dirty="0" err="1">
                <a:solidFill>
                  <a:srgbClr val="272727"/>
                </a:solidFill>
                <a:latin typeface="HK Grotesk"/>
                <a:ea typeface="HK Grotesk"/>
                <a:cs typeface="HK Grotesk"/>
                <a:sym typeface="HK Grotesk"/>
              </a:rPr>
              <a:t>nombre</a:t>
            </a:r>
            <a:r>
              <a:rPr lang="en-US" sz="2730" dirty="0">
                <a:solidFill>
                  <a:srgbClr val="272727"/>
                </a:solidFill>
                <a:latin typeface="HK Grotesk"/>
                <a:ea typeface="HK Grotesk"/>
                <a:cs typeface="HK Grotesk"/>
                <a:sym typeface="HK Grotesk"/>
              </a:rPr>
              <a:t> Pi </a:t>
            </a:r>
            <a:r>
              <a:rPr lang="en-US" sz="2730" dirty="0" err="1">
                <a:solidFill>
                  <a:srgbClr val="272727"/>
                </a:solidFill>
                <a:latin typeface="HK Grotesk"/>
                <a:ea typeface="HK Grotesk"/>
                <a:cs typeface="HK Grotesk"/>
                <a:sym typeface="HK Grotesk"/>
              </a:rPr>
              <a:t>est</a:t>
            </a:r>
            <a:r>
              <a:rPr lang="en-US" sz="2730" dirty="0">
                <a:solidFill>
                  <a:srgbClr val="272727"/>
                </a:solidFill>
                <a:latin typeface="HK Grotesk"/>
                <a:ea typeface="HK Grotesk"/>
                <a:cs typeface="HK Grotesk"/>
                <a:sym typeface="HK Grotesk"/>
              </a:rPr>
              <a:t> </a:t>
            </a:r>
            <a:r>
              <a:rPr lang="en-US" sz="2730" dirty="0" err="1">
                <a:solidFill>
                  <a:srgbClr val="272727"/>
                </a:solidFill>
                <a:latin typeface="HK Grotesk"/>
                <a:ea typeface="HK Grotesk"/>
                <a:cs typeface="HK Grotesk"/>
                <a:sym typeface="HK Grotesk"/>
              </a:rPr>
              <a:t>une</a:t>
            </a:r>
            <a:r>
              <a:rPr lang="en-US" sz="2730" dirty="0">
                <a:solidFill>
                  <a:srgbClr val="272727"/>
                </a:solidFill>
                <a:latin typeface="HK Grotesk"/>
                <a:ea typeface="HK Grotesk"/>
                <a:cs typeface="HK Grotesk"/>
                <a:sym typeface="HK Grotesk"/>
              </a:rPr>
              <a:t> </a:t>
            </a:r>
            <a:r>
              <a:rPr lang="en-US" sz="2730" dirty="0" err="1">
                <a:solidFill>
                  <a:srgbClr val="272727"/>
                </a:solidFill>
                <a:latin typeface="HK Grotesk"/>
                <a:ea typeface="HK Grotesk"/>
                <a:cs typeface="HK Grotesk"/>
                <a:sym typeface="HK Grotesk"/>
              </a:rPr>
              <a:t>constante</a:t>
            </a:r>
            <a:r>
              <a:rPr lang="en-US" sz="2730" dirty="0">
                <a:solidFill>
                  <a:srgbClr val="272727"/>
                </a:solidFill>
                <a:latin typeface="HK Grotesk"/>
                <a:ea typeface="HK Grotesk"/>
                <a:cs typeface="HK Grotesk"/>
                <a:sym typeface="HK Grotesk"/>
              </a:rPr>
              <a:t> </a:t>
            </a:r>
            <a:r>
              <a:rPr lang="en-US" sz="2730" dirty="0" err="1">
                <a:solidFill>
                  <a:srgbClr val="272727"/>
                </a:solidFill>
                <a:latin typeface="HK Grotesk"/>
                <a:ea typeface="HK Grotesk"/>
                <a:cs typeface="HK Grotesk"/>
                <a:sym typeface="HK Grotesk"/>
              </a:rPr>
              <a:t>mathématique</a:t>
            </a:r>
            <a:r>
              <a:rPr lang="en-US" sz="2730" dirty="0">
                <a:solidFill>
                  <a:srgbClr val="272727"/>
                </a:solidFill>
                <a:latin typeface="HK Grotesk"/>
                <a:ea typeface="HK Grotesk"/>
                <a:cs typeface="HK Grotesk"/>
                <a:sym typeface="HK Grotesk"/>
              </a:rPr>
              <a:t> qui </a:t>
            </a:r>
            <a:r>
              <a:rPr lang="en-US" sz="2730" dirty="0" err="1">
                <a:solidFill>
                  <a:srgbClr val="272727"/>
                </a:solidFill>
                <a:latin typeface="HK Grotesk"/>
                <a:ea typeface="HK Grotesk"/>
                <a:cs typeface="HK Grotesk"/>
                <a:sym typeface="HK Grotesk"/>
              </a:rPr>
              <a:t>représente</a:t>
            </a:r>
            <a:r>
              <a:rPr lang="en-US" sz="2730" dirty="0">
                <a:solidFill>
                  <a:srgbClr val="272727"/>
                </a:solidFill>
                <a:latin typeface="HK Grotesk"/>
                <a:ea typeface="HK Grotesk"/>
                <a:cs typeface="HK Grotesk"/>
                <a:sym typeface="HK Grotesk"/>
              </a:rPr>
              <a:t> </a:t>
            </a:r>
            <a:r>
              <a:rPr lang="en-US" sz="2730" dirty="0" err="1">
                <a:solidFill>
                  <a:srgbClr val="272727"/>
                </a:solidFill>
                <a:latin typeface="HK Grotesk"/>
                <a:ea typeface="HK Grotesk"/>
                <a:cs typeface="HK Grotesk"/>
                <a:sym typeface="HK Grotesk"/>
              </a:rPr>
              <a:t>le</a:t>
            </a:r>
            <a:r>
              <a:rPr lang="en-US" sz="2730" dirty="0">
                <a:solidFill>
                  <a:srgbClr val="272727"/>
                </a:solidFill>
                <a:latin typeface="HK Grotesk"/>
                <a:ea typeface="HK Grotesk"/>
                <a:cs typeface="HK Grotesk"/>
                <a:sym typeface="HK Grotesk"/>
              </a:rPr>
              <a:t> rapport </a:t>
            </a:r>
            <a:r>
              <a:rPr lang="en-US" sz="2730" dirty="0" err="1">
                <a:solidFill>
                  <a:srgbClr val="272727"/>
                </a:solidFill>
                <a:latin typeface="HK Grotesk"/>
                <a:ea typeface="HK Grotesk"/>
                <a:cs typeface="HK Grotesk"/>
                <a:sym typeface="HK Grotesk"/>
              </a:rPr>
              <a:t>entre</a:t>
            </a:r>
            <a:r>
              <a:rPr lang="en-US" sz="2730" dirty="0">
                <a:solidFill>
                  <a:srgbClr val="272727"/>
                </a:solidFill>
                <a:latin typeface="HK Grotesk"/>
                <a:ea typeface="HK Grotesk"/>
                <a:cs typeface="HK Grotesk"/>
                <a:sym typeface="HK Grotesk"/>
              </a:rPr>
              <a:t> la </a:t>
            </a:r>
            <a:r>
              <a:rPr lang="en-US" sz="2730" dirty="0" err="1">
                <a:solidFill>
                  <a:srgbClr val="272727"/>
                </a:solidFill>
                <a:latin typeface="HK Grotesk"/>
                <a:ea typeface="HK Grotesk"/>
                <a:cs typeface="HK Grotesk"/>
                <a:sym typeface="HK Grotesk"/>
              </a:rPr>
              <a:t>circonférence</a:t>
            </a:r>
            <a:r>
              <a:rPr lang="en-US" sz="2730" dirty="0">
                <a:solidFill>
                  <a:srgbClr val="272727"/>
                </a:solidFill>
                <a:latin typeface="HK Grotesk"/>
                <a:ea typeface="HK Grotesk"/>
                <a:cs typeface="HK Grotesk"/>
                <a:sym typeface="HK Grotesk"/>
              </a:rPr>
              <a:t> d’un </a:t>
            </a:r>
            <a:r>
              <a:rPr lang="en-US" sz="2730" dirty="0" err="1">
                <a:solidFill>
                  <a:srgbClr val="272727"/>
                </a:solidFill>
                <a:latin typeface="HK Grotesk"/>
                <a:ea typeface="HK Grotesk"/>
                <a:cs typeface="HK Grotesk"/>
                <a:sym typeface="HK Grotesk"/>
              </a:rPr>
              <a:t>cercle</a:t>
            </a:r>
            <a:r>
              <a:rPr lang="en-US" sz="2730" dirty="0">
                <a:solidFill>
                  <a:srgbClr val="272727"/>
                </a:solidFill>
                <a:latin typeface="HK Grotesk"/>
                <a:ea typeface="HK Grotesk"/>
                <a:cs typeface="HK Grotesk"/>
                <a:sym typeface="HK Grotesk"/>
              </a:rPr>
              <a:t> et son </a:t>
            </a:r>
            <a:r>
              <a:rPr lang="en-US" sz="2730" dirty="0" err="1">
                <a:solidFill>
                  <a:srgbClr val="272727"/>
                </a:solidFill>
                <a:latin typeface="HK Grotesk"/>
                <a:ea typeface="HK Grotesk"/>
                <a:cs typeface="HK Grotesk"/>
                <a:sym typeface="HK Grotesk"/>
              </a:rPr>
              <a:t>diamètre</a:t>
            </a:r>
            <a:r>
              <a:rPr lang="en-US" sz="2730" dirty="0">
                <a:solidFill>
                  <a:srgbClr val="272727"/>
                </a:solidFill>
                <a:latin typeface="HK Grotesk"/>
                <a:ea typeface="HK Grotesk"/>
                <a:cs typeface="HK Grotesk"/>
                <a:sym typeface="HK Grotesk"/>
              </a:rPr>
              <a:t>. </a:t>
            </a:r>
          </a:p>
          <a:p>
            <a:pPr algn="l">
              <a:lnSpc>
                <a:spcPts val="4368"/>
              </a:lnSpc>
            </a:pPr>
            <a:endParaRPr lang="en-US" sz="2730" dirty="0">
              <a:solidFill>
                <a:srgbClr val="272727"/>
              </a:solidFill>
              <a:latin typeface="HK Grotesk"/>
              <a:ea typeface="HK Grotesk"/>
              <a:cs typeface="HK Grotesk"/>
              <a:sym typeface="HK Grotesk"/>
            </a:endParaRPr>
          </a:p>
        </p:txBody>
      </p:sp>
      <p:sp>
        <p:nvSpPr>
          <p:cNvPr id="19" name="TextBox 19"/>
          <p:cNvSpPr txBox="1"/>
          <p:nvPr/>
        </p:nvSpPr>
        <p:spPr>
          <a:xfrm>
            <a:off x="13004077" y="9182100"/>
            <a:ext cx="1596031" cy="826990"/>
          </a:xfrm>
          <a:prstGeom prst="rect">
            <a:avLst/>
          </a:prstGeom>
        </p:spPr>
        <p:txBody>
          <a:bodyPr lIns="0" tIns="0" rIns="0" bIns="0" rtlCol="0" anchor="t">
            <a:spAutoFit/>
          </a:bodyPr>
          <a:lstStyle/>
          <a:p>
            <a:pPr algn="l">
              <a:lnSpc>
                <a:spcPts val="3394"/>
              </a:lnSpc>
            </a:pPr>
            <a:r>
              <a:rPr lang="en-US" sz="2121">
                <a:solidFill>
                  <a:srgbClr val="272727"/>
                </a:solidFill>
                <a:latin typeface="HK Grotesk"/>
                <a:ea typeface="HK Grotesk"/>
                <a:cs typeface="HK Grotesk"/>
                <a:sym typeface="HK Grotesk"/>
              </a:rPr>
              <a:t>22/7 = </a:t>
            </a:r>
            <a:r>
              <a:rPr lang="en-US" sz="2121" b="1">
                <a:solidFill>
                  <a:srgbClr val="272727"/>
                </a:solidFill>
                <a:latin typeface="HK Grotesk Bold"/>
                <a:ea typeface="HK Grotesk Bold"/>
                <a:cs typeface="HK Grotesk Bold"/>
                <a:sym typeface="HK Grotesk Bold"/>
              </a:rPr>
              <a:t>3,14 </a:t>
            </a:r>
          </a:p>
          <a:p>
            <a:pPr algn="l">
              <a:lnSpc>
                <a:spcPts val="3394"/>
              </a:lnSpc>
            </a:pPr>
            <a:endParaRPr lang="en-US" sz="2121" b="1">
              <a:solidFill>
                <a:srgbClr val="272727"/>
              </a:solidFill>
              <a:latin typeface="HK Grotesk Bold"/>
              <a:ea typeface="HK Grotesk Bold"/>
              <a:cs typeface="HK Grotesk Bold"/>
              <a:sym typeface="HK Grotesk Bold"/>
            </a:endParaRPr>
          </a:p>
        </p:txBody>
      </p:sp>
      <p:sp>
        <p:nvSpPr>
          <p:cNvPr id="20" name="TextBox 20"/>
          <p:cNvSpPr txBox="1"/>
          <p:nvPr/>
        </p:nvSpPr>
        <p:spPr>
          <a:xfrm>
            <a:off x="7614055" y="9148478"/>
            <a:ext cx="1911112" cy="826990"/>
          </a:xfrm>
          <a:prstGeom prst="rect">
            <a:avLst/>
          </a:prstGeom>
        </p:spPr>
        <p:txBody>
          <a:bodyPr lIns="0" tIns="0" rIns="0" bIns="0" rtlCol="0" anchor="t">
            <a:spAutoFit/>
          </a:bodyPr>
          <a:lstStyle/>
          <a:p>
            <a:pPr algn="l">
              <a:lnSpc>
                <a:spcPts val="3394"/>
              </a:lnSpc>
            </a:pPr>
            <a:r>
              <a:rPr lang="en-US" sz="2121">
                <a:solidFill>
                  <a:srgbClr val="272727"/>
                </a:solidFill>
                <a:latin typeface="HK Grotesk"/>
                <a:ea typeface="HK Grotesk"/>
                <a:cs typeface="HK Grotesk"/>
                <a:sym typeface="HK Grotesk"/>
              </a:rPr>
              <a:t>12,5/4 = </a:t>
            </a:r>
            <a:r>
              <a:rPr lang="en-US" sz="2121" b="1">
                <a:solidFill>
                  <a:srgbClr val="272727"/>
                </a:solidFill>
                <a:latin typeface="HK Grotesk Bold"/>
                <a:ea typeface="HK Grotesk Bold"/>
                <a:cs typeface="HK Grotesk Bold"/>
                <a:sym typeface="HK Grotesk Bold"/>
              </a:rPr>
              <a:t>3,14 </a:t>
            </a:r>
          </a:p>
          <a:p>
            <a:pPr algn="l">
              <a:lnSpc>
                <a:spcPts val="3394"/>
              </a:lnSpc>
            </a:pPr>
            <a:endParaRPr lang="en-US" sz="2121" b="1">
              <a:solidFill>
                <a:srgbClr val="272727"/>
              </a:solidFill>
              <a:latin typeface="HK Grotesk Bold"/>
              <a:ea typeface="HK Grotesk Bold"/>
              <a:cs typeface="HK Grotesk Bold"/>
              <a:sym typeface="HK Grotesk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15354488" y="0"/>
            <a:ext cx="9525" cy="10287000"/>
          </a:xfrm>
          <a:prstGeom prst="rect">
            <a:avLst/>
          </a:prstGeom>
          <a:solidFill>
            <a:srgbClr val="272727"/>
          </a:solidFill>
        </p:spPr>
        <p:txBody>
          <a:bodyPr/>
          <a:lstStyle/>
          <a:p>
            <a:endParaRPr lang="fr-FR"/>
          </a:p>
        </p:txBody>
      </p:sp>
      <p:sp>
        <p:nvSpPr>
          <p:cNvPr id="3" name="AutoShape 3"/>
          <p:cNvSpPr/>
          <p:nvPr/>
        </p:nvSpPr>
        <p:spPr>
          <a:xfrm>
            <a:off x="-285750" y="2982368"/>
            <a:ext cx="18859500" cy="9525"/>
          </a:xfrm>
          <a:prstGeom prst="rect">
            <a:avLst/>
          </a:prstGeom>
          <a:solidFill>
            <a:srgbClr val="272727"/>
          </a:solidFill>
        </p:spPr>
        <p:txBody>
          <a:bodyPr/>
          <a:lstStyle/>
          <a:p>
            <a:endParaRPr lang="fr-FR"/>
          </a:p>
        </p:txBody>
      </p:sp>
      <p:grpSp>
        <p:nvGrpSpPr>
          <p:cNvPr id="4" name="Group 4"/>
          <p:cNvGrpSpPr/>
          <p:nvPr/>
        </p:nvGrpSpPr>
        <p:grpSpPr>
          <a:xfrm>
            <a:off x="15364013" y="8913146"/>
            <a:ext cx="4080800" cy="1373854"/>
            <a:chOff x="0" y="0"/>
            <a:chExt cx="5441067" cy="1831806"/>
          </a:xfrm>
        </p:grpSpPr>
        <p:sp>
          <p:nvSpPr>
            <p:cNvPr id="5" name="AutoShape 5"/>
            <p:cNvSpPr/>
            <p:nvPr/>
          </p:nvSpPr>
          <p:spPr>
            <a:xfrm>
              <a:off x="0" y="12700"/>
              <a:ext cx="4782785" cy="1819106"/>
            </a:xfrm>
            <a:prstGeom prst="rect">
              <a:avLst/>
            </a:prstGeom>
            <a:solidFill>
              <a:srgbClr val="B2AEA9"/>
            </a:solidFill>
          </p:spPr>
          <p:txBody>
            <a:bodyPr/>
            <a:lstStyle/>
            <a:p>
              <a:endParaRPr lang="fr-FR"/>
            </a:p>
          </p:txBody>
        </p:sp>
        <p:grpSp>
          <p:nvGrpSpPr>
            <p:cNvPr id="6" name="Group 6"/>
            <p:cNvGrpSpPr/>
            <p:nvPr/>
          </p:nvGrpSpPr>
          <p:grpSpPr>
            <a:xfrm>
              <a:off x="2682691" y="821199"/>
              <a:ext cx="518235" cy="202107"/>
              <a:chOff x="0" y="0"/>
              <a:chExt cx="1302595" cy="508000"/>
            </a:xfrm>
          </p:grpSpPr>
          <p:sp>
            <p:nvSpPr>
              <p:cNvPr id="7" name="Freeform 7"/>
              <p:cNvSpPr/>
              <p:nvPr/>
            </p:nvSpPr>
            <p:spPr>
              <a:xfrm>
                <a:off x="0" y="215900"/>
                <a:ext cx="1006685" cy="76200"/>
              </a:xfrm>
              <a:custGeom>
                <a:avLst/>
                <a:gdLst/>
                <a:ahLst/>
                <a:cxnLst/>
                <a:rect l="l" t="t" r="r" b="b"/>
                <a:pathLst>
                  <a:path w="1006685" h="76200">
                    <a:moveTo>
                      <a:pt x="0" y="0"/>
                    </a:moveTo>
                    <a:lnTo>
                      <a:pt x="1006685" y="0"/>
                    </a:lnTo>
                    <a:lnTo>
                      <a:pt x="1006685" y="76200"/>
                    </a:lnTo>
                    <a:lnTo>
                      <a:pt x="0" y="76200"/>
                    </a:lnTo>
                    <a:close/>
                  </a:path>
                </a:pathLst>
              </a:custGeom>
              <a:solidFill>
                <a:srgbClr val="272727"/>
              </a:solidFill>
            </p:spPr>
            <p:txBody>
              <a:bodyPr/>
              <a:lstStyle/>
              <a:p>
                <a:endParaRPr lang="fr-FR"/>
              </a:p>
            </p:txBody>
          </p:sp>
          <p:sp>
            <p:nvSpPr>
              <p:cNvPr id="8" name="Freeform 8"/>
              <p:cNvSpPr/>
              <p:nvPr/>
            </p:nvSpPr>
            <p:spPr>
              <a:xfrm>
                <a:off x="927945" y="1270"/>
                <a:ext cx="374650" cy="505460"/>
              </a:xfrm>
              <a:custGeom>
                <a:avLst/>
                <a:gdLst/>
                <a:ahLst/>
                <a:cxnLst/>
                <a:rect l="l" t="t" r="r" b="b"/>
                <a:pathLst>
                  <a:path w="374650" h="505460">
                    <a:moveTo>
                      <a:pt x="0" y="505460"/>
                    </a:moveTo>
                    <a:lnTo>
                      <a:pt x="0" y="0"/>
                    </a:lnTo>
                    <a:lnTo>
                      <a:pt x="374650" y="252730"/>
                    </a:lnTo>
                    <a:close/>
                  </a:path>
                </a:pathLst>
              </a:custGeom>
              <a:solidFill>
                <a:srgbClr val="272727"/>
              </a:solidFill>
            </p:spPr>
            <p:txBody>
              <a:bodyPr/>
              <a:lstStyle/>
              <a:p>
                <a:endParaRPr lang="fr-FR"/>
              </a:p>
            </p:txBody>
          </p:sp>
        </p:grpSp>
        <p:sp>
          <p:nvSpPr>
            <p:cNvPr id="9" name="AutoShape 9"/>
            <p:cNvSpPr/>
            <p:nvPr/>
          </p:nvSpPr>
          <p:spPr>
            <a:xfrm rot="-5400000">
              <a:off x="2714183" y="-2714183"/>
              <a:ext cx="12700" cy="5441067"/>
            </a:xfrm>
            <a:prstGeom prst="rect">
              <a:avLst/>
            </a:prstGeom>
            <a:solidFill>
              <a:srgbClr val="272727"/>
            </a:solidFill>
          </p:spPr>
          <p:txBody>
            <a:bodyPr/>
            <a:lstStyle/>
            <a:p>
              <a:endParaRPr lang="fr-FR"/>
            </a:p>
          </p:txBody>
        </p:sp>
      </p:grpSp>
      <p:sp>
        <p:nvSpPr>
          <p:cNvPr id="10" name="Freeform 10"/>
          <p:cNvSpPr/>
          <p:nvPr/>
        </p:nvSpPr>
        <p:spPr>
          <a:xfrm>
            <a:off x="10273248" y="3238349"/>
            <a:ext cx="4105826" cy="3351920"/>
          </a:xfrm>
          <a:custGeom>
            <a:avLst/>
            <a:gdLst/>
            <a:ahLst/>
            <a:cxnLst/>
            <a:rect l="l" t="t" r="r" b="b"/>
            <a:pathLst>
              <a:path w="4105826" h="3351920">
                <a:moveTo>
                  <a:pt x="0" y="0"/>
                </a:moveTo>
                <a:lnTo>
                  <a:pt x="4105826" y="0"/>
                </a:lnTo>
                <a:lnTo>
                  <a:pt x="4105826" y="3351920"/>
                </a:lnTo>
                <a:lnTo>
                  <a:pt x="0" y="3351920"/>
                </a:lnTo>
                <a:lnTo>
                  <a:pt x="0" y="0"/>
                </a:lnTo>
                <a:close/>
              </a:path>
            </a:pathLst>
          </a:custGeom>
          <a:blipFill>
            <a:blip r:embed="rId3"/>
            <a:stretch>
              <a:fillRect b="-10556"/>
            </a:stretch>
          </a:blipFill>
        </p:spPr>
        <p:txBody>
          <a:bodyPr/>
          <a:lstStyle/>
          <a:p>
            <a:endParaRPr lang="fr-FR"/>
          </a:p>
        </p:txBody>
      </p:sp>
      <p:sp>
        <p:nvSpPr>
          <p:cNvPr id="11" name="Freeform 11"/>
          <p:cNvSpPr/>
          <p:nvPr/>
        </p:nvSpPr>
        <p:spPr>
          <a:xfrm>
            <a:off x="5572496" y="3238349"/>
            <a:ext cx="3725338" cy="3351920"/>
          </a:xfrm>
          <a:custGeom>
            <a:avLst/>
            <a:gdLst/>
            <a:ahLst/>
            <a:cxnLst/>
            <a:rect l="l" t="t" r="r" b="b"/>
            <a:pathLst>
              <a:path w="3725338" h="3351920">
                <a:moveTo>
                  <a:pt x="0" y="0"/>
                </a:moveTo>
                <a:lnTo>
                  <a:pt x="3725338" y="0"/>
                </a:lnTo>
                <a:lnTo>
                  <a:pt x="3725338" y="3351920"/>
                </a:lnTo>
                <a:lnTo>
                  <a:pt x="0" y="3351920"/>
                </a:lnTo>
                <a:lnTo>
                  <a:pt x="0" y="0"/>
                </a:lnTo>
                <a:close/>
              </a:path>
            </a:pathLst>
          </a:custGeom>
          <a:blipFill>
            <a:blip r:embed="rId4"/>
            <a:stretch>
              <a:fillRect l="-7089" r="-7089"/>
            </a:stretch>
          </a:blipFill>
        </p:spPr>
        <p:txBody>
          <a:bodyPr/>
          <a:lstStyle/>
          <a:p>
            <a:endParaRPr lang="fr-FR"/>
          </a:p>
        </p:txBody>
      </p:sp>
      <p:sp>
        <p:nvSpPr>
          <p:cNvPr id="12" name="Freeform 12"/>
          <p:cNvSpPr/>
          <p:nvPr/>
        </p:nvSpPr>
        <p:spPr>
          <a:xfrm>
            <a:off x="5572496" y="6837919"/>
            <a:ext cx="3725338" cy="3292307"/>
          </a:xfrm>
          <a:custGeom>
            <a:avLst/>
            <a:gdLst/>
            <a:ahLst/>
            <a:cxnLst/>
            <a:rect l="l" t="t" r="r" b="b"/>
            <a:pathLst>
              <a:path w="3725338" h="3292307">
                <a:moveTo>
                  <a:pt x="0" y="0"/>
                </a:moveTo>
                <a:lnTo>
                  <a:pt x="3725338" y="0"/>
                </a:lnTo>
                <a:lnTo>
                  <a:pt x="3725338" y="3292307"/>
                </a:lnTo>
                <a:lnTo>
                  <a:pt x="0" y="3292307"/>
                </a:lnTo>
                <a:lnTo>
                  <a:pt x="0" y="0"/>
                </a:lnTo>
                <a:close/>
              </a:path>
            </a:pathLst>
          </a:custGeom>
          <a:blipFill>
            <a:blip r:embed="rId5"/>
            <a:stretch>
              <a:fillRect/>
            </a:stretch>
          </a:blipFill>
        </p:spPr>
        <p:txBody>
          <a:bodyPr/>
          <a:lstStyle/>
          <a:p>
            <a:endParaRPr lang="fr-FR"/>
          </a:p>
        </p:txBody>
      </p:sp>
      <p:sp>
        <p:nvSpPr>
          <p:cNvPr id="13" name="Freeform 13"/>
          <p:cNvSpPr/>
          <p:nvPr/>
        </p:nvSpPr>
        <p:spPr>
          <a:xfrm>
            <a:off x="808154" y="3238349"/>
            <a:ext cx="3792792" cy="3351920"/>
          </a:xfrm>
          <a:custGeom>
            <a:avLst/>
            <a:gdLst/>
            <a:ahLst/>
            <a:cxnLst/>
            <a:rect l="l" t="t" r="r" b="b"/>
            <a:pathLst>
              <a:path w="3792792" h="3351920">
                <a:moveTo>
                  <a:pt x="0" y="0"/>
                </a:moveTo>
                <a:lnTo>
                  <a:pt x="3792792" y="0"/>
                </a:lnTo>
                <a:lnTo>
                  <a:pt x="3792792" y="3351920"/>
                </a:lnTo>
                <a:lnTo>
                  <a:pt x="0" y="3351920"/>
                </a:lnTo>
                <a:lnTo>
                  <a:pt x="0" y="0"/>
                </a:lnTo>
                <a:close/>
              </a:path>
            </a:pathLst>
          </a:custGeom>
          <a:blipFill>
            <a:blip r:embed="rId6"/>
            <a:stretch>
              <a:fillRect/>
            </a:stretch>
          </a:blipFill>
        </p:spPr>
        <p:txBody>
          <a:bodyPr/>
          <a:lstStyle/>
          <a:p>
            <a:endParaRPr lang="fr-FR"/>
          </a:p>
        </p:txBody>
      </p:sp>
      <p:sp>
        <p:nvSpPr>
          <p:cNvPr id="14" name="TextBox 14"/>
          <p:cNvSpPr txBox="1"/>
          <p:nvPr/>
        </p:nvSpPr>
        <p:spPr>
          <a:xfrm>
            <a:off x="797261" y="576463"/>
            <a:ext cx="13581813" cy="1105201"/>
          </a:xfrm>
          <a:prstGeom prst="rect">
            <a:avLst/>
          </a:prstGeom>
        </p:spPr>
        <p:txBody>
          <a:bodyPr lIns="0" tIns="0" rIns="0" bIns="0" rtlCol="0" anchor="t">
            <a:spAutoFit/>
          </a:bodyPr>
          <a:lstStyle/>
          <a:p>
            <a:pPr algn="l">
              <a:lnSpc>
                <a:spcPts val="8337"/>
              </a:lnSpc>
            </a:pPr>
            <a:r>
              <a:rPr lang="en-US" sz="8337" b="1" dirty="0">
                <a:solidFill>
                  <a:srgbClr val="272727"/>
                </a:solidFill>
                <a:latin typeface="Cormorant SC Medium"/>
                <a:ea typeface="Cormorant SC Medium"/>
                <a:cs typeface="Cormorant SC Medium"/>
                <a:sym typeface="Cormorant SC Medium"/>
              </a:rPr>
              <a:t>Approximation du </a:t>
            </a:r>
            <a:r>
              <a:rPr lang="en-US" sz="8337" b="1" dirty="0" err="1">
                <a:solidFill>
                  <a:srgbClr val="272727"/>
                </a:solidFill>
                <a:latin typeface="Cormorant SC Medium"/>
                <a:ea typeface="Cormorant SC Medium"/>
                <a:cs typeface="Cormorant SC Medium"/>
                <a:sym typeface="Cormorant SC Medium"/>
              </a:rPr>
              <a:t>nombre</a:t>
            </a:r>
            <a:r>
              <a:rPr lang="en-US" sz="8337" b="1" dirty="0">
                <a:solidFill>
                  <a:srgbClr val="272727"/>
                </a:solidFill>
                <a:latin typeface="Cormorant SC Medium"/>
                <a:ea typeface="Cormorant SC Medium"/>
                <a:cs typeface="Cormorant SC Medium"/>
                <a:sym typeface="Cormorant SC Medium"/>
              </a:rPr>
              <a:t> pi </a:t>
            </a:r>
          </a:p>
        </p:txBody>
      </p:sp>
      <p:sp>
        <p:nvSpPr>
          <p:cNvPr id="15" name="TextBox 15"/>
          <p:cNvSpPr txBox="1"/>
          <p:nvPr/>
        </p:nvSpPr>
        <p:spPr>
          <a:xfrm>
            <a:off x="16144757" y="962025"/>
            <a:ext cx="820626" cy="613410"/>
          </a:xfrm>
          <a:prstGeom prst="rect">
            <a:avLst/>
          </a:prstGeom>
        </p:spPr>
        <p:txBody>
          <a:bodyPr lIns="0" tIns="0" rIns="0" bIns="0" rtlCol="0" anchor="t">
            <a:spAutoFit/>
          </a:bodyPr>
          <a:lstStyle/>
          <a:p>
            <a:pPr marL="0" lvl="0" indent="0" algn="r">
              <a:lnSpc>
                <a:spcPts val="5040"/>
              </a:lnSpc>
              <a:spcBef>
                <a:spcPct val="0"/>
              </a:spcBef>
            </a:pPr>
            <a:r>
              <a:rPr lang="en-US" sz="3600" b="1" u="sng">
                <a:solidFill>
                  <a:srgbClr val="272727"/>
                </a:solidFill>
                <a:latin typeface="Cormorant SC Semi-Bold"/>
                <a:ea typeface="Cormorant SC Semi-Bold"/>
                <a:cs typeface="Cormorant SC Semi-Bold"/>
                <a:sym typeface="Cormorant SC Semi-Bold"/>
              </a:rPr>
              <a:t>06</a:t>
            </a:r>
          </a:p>
        </p:txBody>
      </p:sp>
      <p:grpSp>
        <p:nvGrpSpPr>
          <p:cNvPr id="16" name="Group 16"/>
          <p:cNvGrpSpPr/>
          <p:nvPr/>
        </p:nvGrpSpPr>
        <p:grpSpPr>
          <a:xfrm>
            <a:off x="4234123" y="2982368"/>
            <a:ext cx="733645" cy="862988"/>
            <a:chOff x="0" y="0"/>
            <a:chExt cx="978193" cy="1150650"/>
          </a:xfrm>
        </p:grpSpPr>
        <p:grpSp>
          <p:nvGrpSpPr>
            <p:cNvPr id="17" name="Group 17"/>
            <p:cNvGrpSpPr/>
            <p:nvPr/>
          </p:nvGrpSpPr>
          <p:grpSpPr>
            <a:xfrm>
              <a:off x="0" y="172457"/>
              <a:ext cx="978193" cy="978193"/>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19" name="TextBox 19"/>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0" name="TextBox 20"/>
            <p:cNvSpPr txBox="1"/>
            <p:nvPr/>
          </p:nvSpPr>
          <p:spPr>
            <a:xfrm>
              <a:off x="361402" y="-104775"/>
              <a:ext cx="255389" cy="114853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1</a:t>
              </a:r>
            </a:p>
          </p:txBody>
        </p:sp>
      </p:grpSp>
      <p:grpSp>
        <p:nvGrpSpPr>
          <p:cNvPr id="21" name="Group 21"/>
          <p:cNvGrpSpPr/>
          <p:nvPr/>
        </p:nvGrpSpPr>
        <p:grpSpPr>
          <a:xfrm>
            <a:off x="8777178" y="2991893"/>
            <a:ext cx="733645" cy="862988"/>
            <a:chOff x="0" y="0"/>
            <a:chExt cx="978193" cy="1150650"/>
          </a:xfrm>
        </p:grpSpPr>
        <p:grpSp>
          <p:nvGrpSpPr>
            <p:cNvPr id="22" name="Group 22"/>
            <p:cNvGrpSpPr/>
            <p:nvPr/>
          </p:nvGrpSpPr>
          <p:grpSpPr>
            <a:xfrm>
              <a:off x="0" y="172457"/>
              <a:ext cx="978193" cy="978193"/>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24" name="TextBox 24"/>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25" name="TextBox 25"/>
            <p:cNvSpPr txBox="1"/>
            <p:nvPr/>
          </p:nvSpPr>
          <p:spPr>
            <a:xfrm>
              <a:off x="361402" y="-104775"/>
              <a:ext cx="255389" cy="114853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2</a:t>
              </a:r>
            </a:p>
          </p:txBody>
        </p:sp>
      </p:grpSp>
      <p:grpSp>
        <p:nvGrpSpPr>
          <p:cNvPr id="26" name="Group 26"/>
          <p:cNvGrpSpPr/>
          <p:nvPr/>
        </p:nvGrpSpPr>
        <p:grpSpPr>
          <a:xfrm>
            <a:off x="13921446" y="2982368"/>
            <a:ext cx="733645" cy="862988"/>
            <a:chOff x="0" y="0"/>
            <a:chExt cx="978193" cy="1150650"/>
          </a:xfrm>
        </p:grpSpPr>
        <p:grpSp>
          <p:nvGrpSpPr>
            <p:cNvPr id="27" name="Group 27"/>
            <p:cNvGrpSpPr/>
            <p:nvPr/>
          </p:nvGrpSpPr>
          <p:grpSpPr>
            <a:xfrm>
              <a:off x="0" y="172457"/>
              <a:ext cx="978193" cy="978193"/>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29" name="TextBox 29"/>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30" name="TextBox 30"/>
            <p:cNvSpPr txBox="1"/>
            <p:nvPr/>
          </p:nvSpPr>
          <p:spPr>
            <a:xfrm>
              <a:off x="361402" y="-104775"/>
              <a:ext cx="255389" cy="114853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3</a:t>
              </a:r>
            </a:p>
          </p:txBody>
        </p:sp>
      </p:grpSp>
      <p:grpSp>
        <p:nvGrpSpPr>
          <p:cNvPr id="31" name="Group 31"/>
          <p:cNvGrpSpPr/>
          <p:nvPr/>
        </p:nvGrpSpPr>
        <p:grpSpPr>
          <a:xfrm>
            <a:off x="8777178" y="6590269"/>
            <a:ext cx="733645" cy="862988"/>
            <a:chOff x="0" y="0"/>
            <a:chExt cx="978193" cy="1150650"/>
          </a:xfrm>
        </p:grpSpPr>
        <p:grpSp>
          <p:nvGrpSpPr>
            <p:cNvPr id="32" name="Group 32"/>
            <p:cNvGrpSpPr/>
            <p:nvPr/>
          </p:nvGrpSpPr>
          <p:grpSpPr>
            <a:xfrm>
              <a:off x="0" y="172457"/>
              <a:ext cx="978193" cy="978193"/>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2AEA9"/>
              </a:solidFill>
            </p:spPr>
            <p:txBody>
              <a:bodyPr/>
              <a:lstStyle/>
              <a:p>
                <a:endParaRPr lang="fr-FR"/>
              </a:p>
            </p:txBody>
          </p:sp>
          <p:sp>
            <p:nvSpPr>
              <p:cNvPr id="34" name="TextBox 34"/>
              <p:cNvSpPr txBox="1"/>
              <p:nvPr/>
            </p:nvSpPr>
            <p:spPr>
              <a:xfrm>
                <a:off x="76200" y="28575"/>
                <a:ext cx="660400" cy="708025"/>
              </a:xfrm>
              <a:prstGeom prst="rect">
                <a:avLst/>
              </a:prstGeom>
            </p:spPr>
            <p:txBody>
              <a:bodyPr lIns="50800" tIns="50800" rIns="50800" bIns="50800" rtlCol="0" anchor="ctr"/>
              <a:lstStyle/>
              <a:p>
                <a:pPr algn="ctr">
                  <a:lnSpc>
                    <a:spcPts val="3359"/>
                  </a:lnSpc>
                </a:pPr>
                <a:endParaRPr/>
              </a:p>
            </p:txBody>
          </p:sp>
        </p:grpSp>
        <p:sp>
          <p:nvSpPr>
            <p:cNvPr id="35" name="TextBox 35"/>
            <p:cNvSpPr txBox="1"/>
            <p:nvPr/>
          </p:nvSpPr>
          <p:spPr>
            <a:xfrm>
              <a:off x="361402" y="-104775"/>
              <a:ext cx="255389" cy="1148535"/>
            </a:xfrm>
            <a:prstGeom prst="rect">
              <a:avLst/>
            </a:prstGeom>
          </p:spPr>
          <p:txBody>
            <a:bodyPr lIns="0" tIns="0" rIns="0" bIns="0" rtlCol="0" anchor="t">
              <a:spAutoFit/>
            </a:bodyPr>
            <a:lstStyle/>
            <a:p>
              <a:pPr algn="ctr">
                <a:lnSpc>
                  <a:spcPts val="7252"/>
                </a:lnSpc>
                <a:spcBef>
                  <a:spcPct val="0"/>
                </a:spcBef>
              </a:pPr>
              <a:r>
                <a:rPr lang="en-US" sz="5180" b="1" i="1">
                  <a:solidFill>
                    <a:srgbClr val="272727"/>
                  </a:solidFill>
                  <a:latin typeface="Cormorant Garamond Medium Italics"/>
                  <a:ea typeface="Cormorant Garamond Medium Italics"/>
                  <a:cs typeface="Cormorant Garamond Medium Italics"/>
                  <a:sym typeface="Cormorant Garamond Medium Italics"/>
                </a:rPr>
                <a:t>4</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AE2"/>
        </a:solidFill>
        <a:effectLst/>
      </p:bgPr>
    </p:bg>
    <p:spTree>
      <p:nvGrpSpPr>
        <p:cNvPr id="1" name=""/>
        <p:cNvGrpSpPr/>
        <p:nvPr/>
      </p:nvGrpSpPr>
      <p:grpSpPr>
        <a:xfrm>
          <a:off x="0" y="0"/>
          <a:ext cx="0" cy="0"/>
          <a:chOff x="0" y="0"/>
          <a:chExt cx="0" cy="0"/>
        </a:xfrm>
      </p:grpSpPr>
      <p:sp>
        <p:nvSpPr>
          <p:cNvPr id="2" name="AutoShape 2"/>
          <p:cNvSpPr/>
          <p:nvPr/>
        </p:nvSpPr>
        <p:spPr>
          <a:xfrm>
            <a:off x="2140424" y="2183765"/>
            <a:ext cx="13441644" cy="4982846"/>
          </a:xfrm>
          <a:prstGeom prst="rect">
            <a:avLst/>
          </a:prstGeom>
          <a:solidFill>
            <a:srgbClr val="B2AEA9"/>
          </a:solidFill>
        </p:spPr>
        <p:txBody>
          <a:bodyPr/>
          <a:lstStyle/>
          <a:p>
            <a:endParaRPr lang="fr-FR"/>
          </a:p>
        </p:txBody>
      </p:sp>
      <p:sp>
        <p:nvSpPr>
          <p:cNvPr id="3" name="TextBox 3"/>
          <p:cNvSpPr txBox="1"/>
          <p:nvPr/>
        </p:nvSpPr>
        <p:spPr>
          <a:xfrm>
            <a:off x="3336469" y="3892114"/>
            <a:ext cx="11615061" cy="1012190"/>
          </a:xfrm>
          <a:prstGeom prst="rect">
            <a:avLst/>
          </a:prstGeom>
        </p:spPr>
        <p:txBody>
          <a:bodyPr lIns="0" tIns="0" rIns="0" bIns="0" rtlCol="0" anchor="t">
            <a:spAutoFit/>
          </a:bodyPr>
          <a:lstStyle/>
          <a:p>
            <a:pPr algn="l">
              <a:lnSpc>
                <a:spcPts val="7600"/>
              </a:lnSpc>
            </a:pPr>
            <a:r>
              <a:rPr lang="en-US" sz="7600" b="1">
                <a:solidFill>
                  <a:srgbClr val="272727"/>
                </a:solidFill>
                <a:latin typeface="Cormorant SC Medium"/>
                <a:ea typeface="Cormorant SC Medium"/>
                <a:cs typeface="Cormorant SC Medium"/>
                <a:sym typeface="Cormorant SC Medium"/>
              </a:rPr>
              <a:t>Merci de votre attention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1387</Words>
  <Application>Microsoft Macintosh PowerPoint</Application>
  <PresentationFormat>Personnalisé</PresentationFormat>
  <Paragraphs>68</Paragraphs>
  <Slides>7</Slides>
  <Notes>4</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7</vt:i4>
      </vt:variant>
    </vt:vector>
  </HeadingPairs>
  <TitlesOfParts>
    <vt:vector size="21" baseType="lpstr">
      <vt:lpstr>.AppleSystemUIFont</vt:lpstr>
      <vt:lpstr>HK Grotesk Bold</vt:lpstr>
      <vt:lpstr>Cormorant SC Semi-Bold</vt:lpstr>
      <vt:lpstr>Calibri</vt:lpstr>
      <vt:lpstr>HK Grotesk Italics</vt:lpstr>
      <vt:lpstr>UICTFontTextStyleBody</vt:lpstr>
      <vt:lpstr>Aptos</vt:lpstr>
      <vt:lpstr>Arial</vt:lpstr>
      <vt:lpstr>Helvetica Neue</vt:lpstr>
      <vt:lpstr>Cormorant SC Medium</vt:lpstr>
      <vt:lpstr>HK Grotesk Light</vt:lpstr>
      <vt:lpstr>HK Grotesk</vt:lpstr>
      <vt:lpstr>Cormorant Garamond Medium Italics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Crème et Vert Géométrique Mathématiques Cours Enseignement Diaporama</dc:title>
  <cp:lastModifiedBy>Maxine GERVOT</cp:lastModifiedBy>
  <cp:revision>3</cp:revision>
  <dcterms:created xsi:type="dcterms:W3CDTF">2006-08-16T00:00:00Z</dcterms:created>
  <dcterms:modified xsi:type="dcterms:W3CDTF">2024-11-13T14:22:13Z</dcterms:modified>
  <dc:identifier>DAGUrIGeBy4</dc:identifier>
</cp:coreProperties>
</file>